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80" r:id="rId2"/>
    <p:sldId id="263" r:id="rId3"/>
    <p:sldId id="299" r:id="rId4"/>
    <p:sldId id="282" r:id="rId5"/>
    <p:sldId id="281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313" r:id="rId37"/>
    <p:sldId id="315" r:id="rId38"/>
    <p:sldId id="316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6"/>
    <p:restoredTop sz="86378"/>
  </p:normalViewPr>
  <p:slideViewPr>
    <p:cSldViewPr snapToGrid="0" snapToObjects="1">
      <p:cViewPr>
        <p:scale>
          <a:sx n="96" d="100"/>
          <a:sy n="96" d="100"/>
        </p:scale>
        <p:origin x="1272" y="4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B7718-2159-D044-965C-1C41B217F7A1}" type="datetimeFigureOut">
              <a:rPr lang="en-US" smtClean="0"/>
              <a:t>4/8/17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0245-3443-3944-BA21-664283F7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15F0-1A0A-6C41-B237-26BF37AC03C1}" type="datetimeFigureOut">
              <a:rPr lang="en-US" smtClean="0"/>
              <a:t>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47A8-73AC-114F-8A4D-96037A0F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3024" y="29370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Professional Diploma in Fine Art </a:t>
            </a:r>
            <a:r>
              <a:rPr lang="mr-IN" dirty="0" smtClean="0"/>
              <a:t>–</a:t>
            </a:r>
            <a:r>
              <a:rPr lang="en-US" dirty="0" smtClean="0"/>
              <a:t> Gateway to Art</a:t>
            </a:r>
          </a:p>
          <a:p>
            <a:pPr marL="0" indent="0">
              <a:buNone/>
            </a:pPr>
            <a:r>
              <a:rPr lang="en-US" dirty="0" smtClean="0"/>
              <a:t>16-FA302112-1AP</a:t>
            </a:r>
          </a:p>
          <a:p>
            <a:pPr marL="0" indent="0">
              <a:buNone/>
            </a:pPr>
            <a:r>
              <a:rPr lang="en-US" sz="6000" dirty="0" smtClean="0">
                <a:latin typeface="Arial" charset="0"/>
                <a:ea typeface="Arial" charset="0"/>
                <a:cs typeface="Arial" charset="0"/>
              </a:rPr>
              <a:t>VISUAL VIBRANCY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Lecturer: Tony Lim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285" y="2161308"/>
            <a:ext cx="338446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dirty="0" smtClean="0"/>
              <a:t>6</a:t>
            </a:r>
            <a:endParaRPr lang="en-US" sz="35000" dirty="0"/>
          </a:p>
        </p:txBody>
      </p:sp>
    </p:spTree>
    <p:extLst>
      <p:ext uri="{BB962C8B-B14F-4D97-AF65-F5344CB8AC3E}">
        <p14:creationId xmlns:p14="http://schemas.microsoft.com/office/powerpoint/2010/main" val="9764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864" y="6269728"/>
            <a:ext cx="43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Simone Martini (1340) The Road to Calvary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9" y="0"/>
            <a:ext cx="3881316" cy="60755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68" y="1420288"/>
            <a:ext cx="4127823" cy="4655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676870"/>
            <a:ext cx="294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Andrea Di </a:t>
            </a:r>
            <a:r>
              <a:rPr lang="en-US" dirty="0" err="1" smtClean="0"/>
              <a:t>Bartolo</a:t>
            </a:r>
            <a:r>
              <a:rPr lang="en-US" dirty="0"/>
              <a:t> </a:t>
            </a:r>
            <a:r>
              <a:rPr lang="en-US" dirty="0" smtClean="0"/>
              <a:t>(1415)</a:t>
            </a:r>
          </a:p>
          <a:p>
            <a:r>
              <a:rPr lang="en-US" dirty="0" smtClean="0"/>
              <a:t>Christ on the Road to Calvary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5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92447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Why is it that different ages and different nations have represented the visible world in such different ways?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dirty="0" smtClean="0"/>
              <a:t>What was needed was a much broader and more theoretical approach.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040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116070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People’s ability to see things clearly was clouded by what they knew about the actual world.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dirty="0" smtClean="0"/>
              <a:t>Knowing, indeed, came before seeing.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770783" y="5327374"/>
            <a:ext cx="351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Grombrich</a:t>
            </a:r>
            <a:r>
              <a:rPr lang="en-US" dirty="0" smtClean="0"/>
              <a:t> (1961) Art and Illusion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288375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</a:rPr>
              <a:t>VISUAL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sz="9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</a:rPr>
              <a:t>PHOTOGRAPHY</a:t>
            </a:r>
            <a:endParaRPr lang="en-US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858217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role of authorship in photography; the extent of which the attitude, creative choices and technical skill of photographer suggests that photography cannot be considered an objective reproduction of reality at all.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5627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858217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Joseph </a:t>
            </a:r>
            <a:r>
              <a:rPr lang="en-US" sz="3600" dirty="0" err="1" smtClean="0"/>
              <a:t>Nicephore</a:t>
            </a:r>
            <a:r>
              <a:rPr lang="en-US" sz="3600" dirty="0" smtClean="0"/>
              <a:t> </a:t>
            </a:r>
            <a:r>
              <a:rPr lang="en-US" sz="3600" dirty="0" err="1" smtClean="0"/>
              <a:t>Nicepce</a:t>
            </a:r>
            <a:r>
              <a:rPr lang="en-US" sz="3600" dirty="0" smtClean="0"/>
              <a:t> produced the first photography in  about 1827.</a:t>
            </a:r>
          </a:p>
          <a:p>
            <a:r>
              <a:rPr lang="en-US" sz="3600" dirty="0" err="1" smtClean="0"/>
              <a:t>Nicepce</a:t>
            </a:r>
            <a:r>
              <a:rPr lang="en-US" sz="3600" dirty="0" smtClean="0"/>
              <a:t> and Daguerre formed partnership.</a:t>
            </a:r>
          </a:p>
          <a:p>
            <a:r>
              <a:rPr lang="en-US" sz="3600" dirty="0" smtClean="0"/>
              <a:t>By 1853, 3 million Daguerreotypes had been produced in the USA alone.</a:t>
            </a:r>
          </a:p>
          <a:p>
            <a:r>
              <a:rPr lang="en-US" sz="3600" dirty="0" smtClean="0"/>
              <a:t>William Henry Fox Talbot was working on paper which he called “photographic drawings”.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649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858217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Talbot had turned photography into a reproducible medium.</a:t>
            </a:r>
          </a:p>
          <a:p>
            <a:r>
              <a:rPr lang="en-US" sz="3600" dirty="0" smtClean="0"/>
              <a:t>Photographers are able to work much more spontaneously, responding to the things that they saw instead of having to </a:t>
            </a:r>
            <a:r>
              <a:rPr lang="en-US" sz="3600" b="1" dirty="0" smtClean="0"/>
              <a:t>construct</a:t>
            </a:r>
            <a:r>
              <a:rPr lang="en-US" sz="3600" dirty="0" smtClean="0"/>
              <a:t> them.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169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0925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51443" y="5845218"/>
            <a:ext cx="294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Alfred </a:t>
            </a:r>
            <a:r>
              <a:rPr lang="en-US" dirty="0" smtClean="0"/>
              <a:t>Stieglitz (1907) </a:t>
            </a:r>
            <a:r>
              <a:rPr lang="en-US" dirty="0"/>
              <a:t>The </a:t>
            </a:r>
            <a:r>
              <a:rPr lang="en-US" dirty="0" smtClean="0"/>
              <a:t>Steerage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5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858217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result of </a:t>
            </a:r>
            <a:r>
              <a:rPr lang="en-US" sz="3600" dirty="0"/>
              <a:t>Alfred </a:t>
            </a:r>
            <a:r>
              <a:rPr lang="en-US" sz="3600" dirty="0" smtClean="0"/>
              <a:t>Stieglitz’s the Steerage is a confluence of form and content presented not from the imagination but from real life.</a:t>
            </a:r>
          </a:p>
          <a:p>
            <a:r>
              <a:rPr lang="en-US" sz="3600" dirty="0" smtClean="0"/>
              <a:t>The result is one of ordered disorder in which of eye, while never quite agitated, can at the same time never settle.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334539" y="5817704"/>
            <a:ext cx="187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Praised by Picasso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8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73" y="-82890"/>
            <a:ext cx="6701549" cy="6940890"/>
          </a:xfrm>
        </p:spPr>
      </p:pic>
      <p:sp>
        <p:nvSpPr>
          <p:cNvPr id="5" name="TextBox 4"/>
          <p:cNvSpPr txBox="1"/>
          <p:nvPr/>
        </p:nvSpPr>
        <p:spPr>
          <a:xfrm>
            <a:off x="6588076" y="5208104"/>
            <a:ext cx="194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Picasso (1907)</a:t>
            </a:r>
          </a:p>
          <a:p>
            <a:r>
              <a:rPr lang="en-US" dirty="0" smtClean="0"/>
              <a:t>Les Demoiselles </a:t>
            </a:r>
            <a:r>
              <a:rPr lang="en-US" dirty="0" err="1" smtClean="0"/>
              <a:t>d'Avignon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2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288375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0" dirty="0" smtClean="0">
                <a:solidFill>
                  <a:schemeClr val="bg1">
                    <a:lumMod val="50000"/>
                  </a:schemeClr>
                </a:solidFill>
              </a:rPr>
              <a:t>REALITY</a:t>
            </a:r>
            <a:endParaRPr lang="en-US" sz="1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858217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Photography brought people closer not only to people and places but also to the world of event.</a:t>
            </a:r>
          </a:p>
          <a:p>
            <a:r>
              <a:rPr lang="en-US" sz="3600" dirty="0" smtClean="0"/>
              <a:t>Photographs are not just subject-matter.</a:t>
            </a:r>
          </a:p>
          <a:p>
            <a:r>
              <a:rPr lang="en-US" sz="3600" dirty="0" smtClean="0"/>
              <a:t>In some sense, looking at a photograph is a substitute for looking at the thing itself.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9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081" cy="6869223"/>
          </a:xfrm>
        </p:spPr>
      </p:pic>
      <p:sp>
        <p:nvSpPr>
          <p:cNvPr id="5" name="TextBox 4"/>
          <p:cNvSpPr txBox="1"/>
          <p:nvPr/>
        </p:nvSpPr>
        <p:spPr>
          <a:xfrm>
            <a:off x="5435137" y="5883964"/>
            <a:ext cx="242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Dorothea Lange (1936)</a:t>
            </a:r>
          </a:p>
          <a:p>
            <a:r>
              <a:rPr lang="en-US" dirty="0" smtClean="0"/>
              <a:t>Migration Mother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5137" y="289243"/>
            <a:ext cx="3021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precise expression on the subject’s face that supported their own notions about poverty, light, dignity, texture, exploitation </a:t>
            </a:r>
            <a:r>
              <a:rPr lang="en-US" sz="2800" smtClean="0"/>
              <a:t>and geometry.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6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288375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chemeClr val="bg1"/>
                </a:solidFill>
              </a:rPr>
              <a:t>VISUAL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chemeClr val="bg1"/>
                </a:solidFill>
              </a:rPr>
              <a:t>+</a:t>
            </a:r>
            <a:r>
              <a:rPr lang="en-US" sz="12000" dirty="0">
                <a:solidFill>
                  <a:schemeClr val="bg1"/>
                </a:solidFill>
              </a:rPr>
              <a:t> </a:t>
            </a:r>
            <a:r>
              <a:rPr lang="en-US" sz="12000" dirty="0" smtClean="0">
                <a:solidFill>
                  <a:schemeClr val="bg1"/>
                </a:solidFill>
              </a:rPr>
              <a:t>FILM</a:t>
            </a:r>
            <a:endParaRPr lang="en-US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858217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With film, we are going to enter the fourth dimension: the dimension of </a:t>
            </a:r>
            <a:r>
              <a:rPr lang="en-US" sz="3600" b="1" dirty="0" smtClean="0"/>
              <a:t>time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With film, we enjoy the illusion of joining in the action.</a:t>
            </a:r>
          </a:p>
          <a:p>
            <a:r>
              <a:rPr lang="en-US" sz="3600" dirty="0" smtClean="0"/>
              <a:t>The techniques get further from human way of seeing things.</a:t>
            </a:r>
          </a:p>
          <a:p>
            <a:r>
              <a:rPr lang="en-US" sz="3600" dirty="0" smtClean="0"/>
              <a:t>Much more the way in which we “see” when we read a novel.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592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79985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If we fail to notice the way in which </a:t>
            </a:r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</a:rPr>
              <a:t>real-life time and space have been left behind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, the director’s work has been professionally accomplished. </a:t>
            </a:r>
            <a:endParaRPr lang="en-US" sz="6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This is all </a:t>
            </a: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an illusion, in reality, we are completely in the grip of the director and for all our sense of autonomy are, in fact, being completely </a:t>
            </a:r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manipulated</a:t>
            </a: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6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85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a documentary film, the director is unlikely to have placed objects within the frame </a:t>
            </a:r>
            <a:r>
              <a:rPr lang="en-US" sz="5400" b="1" dirty="0">
                <a:solidFill>
                  <a:schemeClr val="bg1">
                    <a:lumMod val="65000"/>
                  </a:schemeClr>
                </a:solidFill>
              </a:rPr>
              <a:t>intending to their symbolic value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; more typically, they are there on film because they were there in reality.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The analyst, therefore, needs carefully to consider the type of film under scrutiny before applying </a:t>
            </a:r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second-level</a:t>
            </a: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 iconographic theory.</a:t>
            </a:r>
            <a:endParaRPr lang="en-US" sz="6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2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>
                <a:solidFill>
                  <a:schemeClr val="bg1">
                    <a:lumMod val="65000"/>
                  </a:schemeClr>
                </a:solidFill>
              </a:rPr>
              <a:t>The semiology of the moving image is even more complex than the semiotics of photography. The signifier and the signified in a film are often </a:t>
            </a:r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indistinguishable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</a:rPr>
              <a:t>, and the relationship is certainly not arbitrary.</a:t>
            </a:r>
            <a:endParaRPr lang="en-US" sz="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22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solidFill>
                  <a:schemeClr val="bg1">
                    <a:lumMod val="65000"/>
                  </a:schemeClr>
                </a:solidFill>
              </a:rPr>
              <a:t>Film image is capable of being connotative as well as simply denotative.</a:t>
            </a:r>
            <a:endParaRPr lang="en-US" sz="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288375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chemeClr val="bg1">
                    <a:lumMod val="50000"/>
                  </a:schemeClr>
                </a:solidFill>
              </a:rPr>
              <a:t>VISUAL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sz="1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0" dirty="0" smtClean="0">
                <a:solidFill>
                  <a:schemeClr val="bg1">
                    <a:lumMod val="50000"/>
                  </a:schemeClr>
                </a:solidFill>
              </a:rPr>
              <a:t>FINE ART</a:t>
            </a:r>
            <a:endParaRPr lang="en-US" sz="1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288375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chemeClr val="bg1"/>
                </a:solidFill>
              </a:rPr>
              <a:t>VISUAL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chemeClr val="bg1"/>
                </a:solidFill>
              </a:rPr>
              <a:t>+</a:t>
            </a:r>
            <a:r>
              <a:rPr lang="en-US" sz="12000" dirty="0">
                <a:solidFill>
                  <a:schemeClr val="bg1"/>
                </a:solidFill>
              </a:rPr>
              <a:t> </a:t>
            </a:r>
            <a:r>
              <a:rPr lang="en-US" sz="12000" dirty="0" smtClean="0">
                <a:solidFill>
                  <a:schemeClr val="bg1"/>
                </a:solidFill>
              </a:rPr>
              <a:t>TV</a:t>
            </a:r>
            <a:endParaRPr lang="en-US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>
                <a:solidFill>
                  <a:schemeClr val="bg1">
                    <a:lumMod val="65000"/>
                  </a:schemeClr>
                </a:solidFill>
              </a:rPr>
              <a:t>Every movie is a cultural artifact which just like the 'pottery shards' and 'stone utensils' examined by scholars of other cultures, reflects the </a:t>
            </a:r>
            <a:r>
              <a:rPr lang="en-US" sz="5000" b="1" dirty="0" smtClean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, fears, myths and assumptions 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</a:rPr>
              <a:t>of the culture that produces it.</a:t>
            </a:r>
            <a:endParaRPr lang="en-US" sz="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1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>
                <a:solidFill>
                  <a:schemeClr val="bg1">
                    <a:lumMod val="65000"/>
                  </a:schemeClr>
                </a:solidFill>
              </a:rPr>
              <a:t>Television, after all, is more </a:t>
            </a:r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realistic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</a:rPr>
              <a:t> than cinema because that is the medium for which 'gritty', 'down-to-earth' and even 'everyday' drama is most commonly produced.</a:t>
            </a:r>
            <a:endParaRPr lang="en-US" sz="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Television works in much the same way: it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looks realistic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, but television and reality are quite often the other way round. In this way, TV so often provides us with a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 not document, which represents what we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</a:rPr>
              <a:t>lack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 rather than what we already have.</a:t>
            </a:r>
            <a:endParaRPr lang="en-US" sz="4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57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The dreams </a:t>
            </a:r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may be </a:t>
            </a: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real, but they should not be confused with reality itself. </a:t>
            </a:r>
            <a:endParaRPr lang="en-US" sz="6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7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6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TV caught up in </a:t>
            </a:r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cultural assumptions</a:t>
            </a:r>
            <a:r>
              <a:rPr lang="en-US" sz="6000" dirty="0">
                <a:solidFill>
                  <a:schemeClr val="bg1">
                    <a:lumMod val="65000"/>
                  </a:schemeClr>
                </a:solidFill>
              </a:rPr>
              <a:t> that go well beyond the responsibility of any the program maker, no matter how influential.</a:t>
            </a:r>
            <a:endParaRPr lang="en-US" sz="6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87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TV has changed attitudes or even lifestyles beyond its thirty-minute slot. It is widely presumed among the public that what we see on television has a direct effect on how we </a:t>
            </a:r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</a:rPr>
              <a:t>behave</a:t>
            </a:r>
            <a:r>
              <a:rPr lang="en-US" sz="5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outside.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59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Berger, Barthes and the Frankfurt, in particular, took the view that, as the ruling classes owned or at very least controlled the media, the media communicated </a:t>
            </a:r>
            <a:r>
              <a:rPr lang="en-US" sz="4800" dirty="0" smtClean="0">
                <a:solidFill>
                  <a:schemeClr val="bg1">
                    <a:lumMod val="65000"/>
                  </a:schemeClr>
                </a:solidFill>
              </a:rPr>
              <a:t>conservative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messages, which they sought to challenge.</a:t>
            </a:r>
            <a:endParaRPr lang="en-US" sz="4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31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566669"/>
            <a:ext cx="81310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While film today typically takes the form of one-off narrative drama, television also includes series, documentaries, news </a:t>
            </a:r>
            <a:r>
              <a:rPr lang="en-US" sz="4400" dirty="0" err="1" smtClean="0">
                <a:solidFill>
                  <a:schemeClr val="bg1">
                    <a:lumMod val="65000"/>
                  </a:schemeClr>
                </a:solidFill>
              </a:rPr>
              <a:t>programmes</a:t>
            </a: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 and game shows, all of which provide varied fertile ground for the text-based analysis of out own cultural values and </a:t>
            </a:r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</a:rPr>
              <a:t>symbolic</a:t>
            </a: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 way of life.</a:t>
            </a:r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5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7" y="288375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chemeClr val="bg1">
                    <a:lumMod val="50000"/>
                  </a:schemeClr>
                </a:solidFill>
              </a:rPr>
              <a:t>Illusion of  FINE ART</a:t>
            </a:r>
            <a:endParaRPr lang="en-US" sz="1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858217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theories of Ernst </a:t>
            </a:r>
            <a:r>
              <a:rPr lang="en-US" sz="3600" dirty="0" err="1" smtClean="0"/>
              <a:t>Gombrich</a:t>
            </a:r>
            <a:endParaRPr lang="en-US" sz="3600" dirty="0" smtClean="0"/>
          </a:p>
          <a:p>
            <a:r>
              <a:rPr lang="en-US" sz="3600" dirty="0" smtClean="0"/>
              <a:t>The reality of reality in art is in fact communicated by a series of </a:t>
            </a:r>
            <a:r>
              <a:rPr lang="en-US" sz="3600" b="1" dirty="0" smtClean="0"/>
              <a:t>learned conventions</a:t>
            </a:r>
            <a:r>
              <a:rPr lang="en-US" sz="3600" dirty="0" smtClean="0"/>
              <a:t> and </a:t>
            </a:r>
            <a:r>
              <a:rPr lang="en-US" sz="3600" b="1" dirty="0" smtClean="0"/>
              <a:t>artistic devices</a:t>
            </a:r>
            <a:r>
              <a:rPr lang="en-US" sz="3600" dirty="0" smtClean="0"/>
              <a:t> rather than by the </a:t>
            </a:r>
            <a:r>
              <a:rPr lang="en-US" sz="3600" b="1" dirty="0" smtClean="0"/>
              <a:t>faithful reproduction</a:t>
            </a:r>
            <a:r>
              <a:rPr lang="en-US" sz="3600" dirty="0" smtClean="0"/>
              <a:t> of the natural world itself.</a:t>
            </a:r>
          </a:p>
          <a:p>
            <a:r>
              <a:rPr lang="en-US" sz="3600" dirty="0" err="1" smtClean="0"/>
              <a:t>Gombrich</a:t>
            </a:r>
            <a:r>
              <a:rPr lang="en-US" sz="3600" dirty="0" smtClean="0"/>
              <a:t> explains why different artists from different periods have represented the same visual reality in so </a:t>
            </a:r>
            <a:r>
              <a:rPr lang="en-US" sz="3600" b="1" dirty="0" smtClean="0"/>
              <a:t>many different ways.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7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65"/>
            <a:ext cx="5112160" cy="6869466"/>
          </a:xfrm>
        </p:spPr>
      </p:pic>
      <p:sp>
        <p:nvSpPr>
          <p:cNvPr id="5" name="TextBox 4"/>
          <p:cNvSpPr txBox="1"/>
          <p:nvPr/>
        </p:nvSpPr>
        <p:spPr>
          <a:xfrm>
            <a:off x="5350699" y="5654731"/>
            <a:ext cx="3501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Leonardo </a:t>
            </a:r>
            <a:r>
              <a:rPr lang="en-US" smtClean="0"/>
              <a:t>da Vinci (1500)</a:t>
            </a:r>
            <a:endParaRPr lang="en-US" dirty="0" smtClean="0"/>
          </a:p>
          <a:p>
            <a:r>
              <a:rPr lang="en-US" dirty="0" smtClean="0"/>
              <a:t>Virgin and Child with St Anne and John the Baptist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1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18108" y="5614975"/>
            <a:ext cx="232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Vermeer (1600)</a:t>
            </a:r>
          </a:p>
          <a:p>
            <a:r>
              <a:rPr lang="en-US" dirty="0" smtClean="0"/>
              <a:t>The Milkmaid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17240" cy="6858000"/>
          </a:xfrm>
        </p:spPr>
      </p:pic>
    </p:spTree>
    <p:extLst>
      <p:ext uri="{BB962C8B-B14F-4D97-AF65-F5344CB8AC3E}">
        <p14:creationId xmlns:p14="http://schemas.microsoft.com/office/powerpoint/2010/main" val="85147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864" y="6269728"/>
            <a:ext cx="41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Monet (1877)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Gara</a:t>
            </a:r>
            <a:r>
              <a:rPr lang="en-US" dirty="0" smtClean="0"/>
              <a:t> St-</a:t>
            </a:r>
            <a:r>
              <a:rPr lang="en-US" dirty="0" err="1" smtClean="0"/>
              <a:t>Lazare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9" y="0"/>
            <a:ext cx="8285956" cy="6176964"/>
          </a:xfrm>
        </p:spPr>
      </p:pic>
    </p:spTree>
    <p:extLst>
      <p:ext uri="{BB962C8B-B14F-4D97-AF65-F5344CB8AC3E}">
        <p14:creationId xmlns:p14="http://schemas.microsoft.com/office/powerpoint/2010/main" val="110181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132"/>
            <a:ext cx="9144795" cy="5712832"/>
          </a:xfrm>
        </p:spPr>
      </p:pic>
    </p:spTree>
    <p:extLst>
      <p:ext uri="{BB962C8B-B14F-4D97-AF65-F5344CB8AC3E}">
        <p14:creationId xmlns:p14="http://schemas.microsoft.com/office/powerpoint/2010/main" val="37973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5622</TotalTime>
  <Words>969</Words>
  <Application>Microsoft Macintosh PowerPoint</Application>
  <PresentationFormat>On-screen Show (4:3)</PresentationFormat>
  <Paragraphs>70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</dc:title>
  <dc:creator>tony lim</dc:creator>
  <cp:lastModifiedBy>tony lim</cp:lastModifiedBy>
  <cp:revision>201</cp:revision>
  <cp:lastPrinted>2017-04-01T01:01:57Z</cp:lastPrinted>
  <dcterms:created xsi:type="dcterms:W3CDTF">2017-02-17T10:11:34Z</dcterms:created>
  <dcterms:modified xsi:type="dcterms:W3CDTF">2017-04-08T05:04:37Z</dcterms:modified>
</cp:coreProperties>
</file>