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257" r:id="rId2"/>
    <p:sldId id="258" r:id="rId3"/>
    <p:sldId id="288" r:id="rId4"/>
    <p:sldId id="285" r:id="rId5"/>
    <p:sldId id="278" r:id="rId6"/>
    <p:sldId id="279" r:id="rId7"/>
    <p:sldId id="286" r:id="rId8"/>
    <p:sldId id="281" r:id="rId9"/>
    <p:sldId id="283" r:id="rId10"/>
    <p:sldId id="282" r:id="rId11"/>
    <p:sldId id="284" r:id="rId12"/>
    <p:sldId id="287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9" r:id="rId23"/>
    <p:sldId id="298" r:id="rId24"/>
    <p:sldId id="300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308" r:id="rId33"/>
    <p:sldId id="309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578"/>
    <p:restoredTop sz="86378"/>
  </p:normalViewPr>
  <p:slideViewPr>
    <p:cSldViewPr snapToGrid="0" snapToObjects="1">
      <p:cViewPr>
        <p:scale>
          <a:sx n="96" d="100"/>
          <a:sy n="96" d="100"/>
        </p:scale>
        <p:origin x="648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B7718-2159-D044-965C-1C41B217F7A1}" type="datetimeFigureOut">
              <a:rPr lang="en-US" smtClean="0"/>
              <a:t>3/25/17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E0245-3443-3944-BA21-664283F7B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434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415F0-1A0A-6C41-B237-26BF37AC03C1}" type="datetimeFigureOut">
              <a:rPr lang="en-US" smtClean="0"/>
              <a:t>3/25/17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47A8-73AC-114F-8A4D-96037A0F7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415F0-1A0A-6C41-B237-26BF37AC03C1}" type="datetimeFigureOut">
              <a:rPr lang="en-US" smtClean="0"/>
              <a:t>3/25/17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47A8-73AC-114F-8A4D-96037A0F7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415F0-1A0A-6C41-B237-26BF37AC03C1}" type="datetimeFigureOut">
              <a:rPr lang="en-US" smtClean="0"/>
              <a:t>3/25/17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47A8-73AC-114F-8A4D-96037A0F7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415F0-1A0A-6C41-B237-26BF37AC03C1}" type="datetimeFigureOut">
              <a:rPr lang="en-US" smtClean="0"/>
              <a:t>3/25/17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47A8-73AC-114F-8A4D-96037A0F7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415F0-1A0A-6C41-B237-26BF37AC03C1}" type="datetimeFigureOut">
              <a:rPr lang="en-US" smtClean="0"/>
              <a:t>3/25/17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47A8-73AC-114F-8A4D-96037A0F7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415F0-1A0A-6C41-B237-26BF37AC03C1}" type="datetimeFigureOut">
              <a:rPr lang="en-US" smtClean="0"/>
              <a:t>3/25/17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47A8-73AC-114F-8A4D-96037A0F7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415F0-1A0A-6C41-B237-26BF37AC03C1}" type="datetimeFigureOut">
              <a:rPr lang="en-US" smtClean="0"/>
              <a:t>3/25/17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47A8-73AC-114F-8A4D-96037A0F7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415F0-1A0A-6C41-B237-26BF37AC03C1}" type="datetimeFigureOut">
              <a:rPr lang="en-US" smtClean="0"/>
              <a:t>3/25/17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47A8-73AC-114F-8A4D-96037A0F7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415F0-1A0A-6C41-B237-26BF37AC03C1}" type="datetimeFigureOut">
              <a:rPr lang="en-US" smtClean="0"/>
              <a:t>3/25/17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47A8-73AC-114F-8A4D-96037A0F7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415F0-1A0A-6C41-B237-26BF37AC03C1}" type="datetimeFigureOut">
              <a:rPr lang="en-US" smtClean="0"/>
              <a:t>3/25/17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47A8-73AC-114F-8A4D-96037A0F7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415F0-1A0A-6C41-B237-26BF37AC03C1}" type="datetimeFigureOut">
              <a:rPr lang="en-US" smtClean="0"/>
              <a:t>3/25/17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47A8-73AC-114F-8A4D-96037A0F7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415F0-1A0A-6C41-B237-26BF37AC03C1}" type="datetimeFigureOut">
              <a:rPr lang="en-US" smtClean="0"/>
              <a:t>3/25/17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A47A8-73AC-114F-8A4D-96037A0F7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54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Relationship Id="rId3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93024" y="293708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Professional Diploma in Fine Art </a:t>
            </a:r>
            <a:r>
              <a:rPr lang="mr-IN" dirty="0" smtClean="0"/>
              <a:t>–</a:t>
            </a:r>
            <a:r>
              <a:rPr lang="en-US" dirty="0" smtClean="0"/>
              <a:t> Gateway to Art</a:t>
            </a:r>
          </a:p>
          <a:p>
            <a:pPr marL="0" indent="0">
              <a:buNone/>
            </a:pPr>
            <a:r>
              <a:rPr lang="en-US" dirty="0" smtClean="0"/>
              <a:t>16-FA302112-1AP</a:t>
            </a:r>
          </a:p>
          <a:p>
            <a:pPr marL="0" indent="0">
              <a:buNone/>
            </a:pPr>
            <a:r>
              <a:rPr lang="en-US" sz="6000" dirty="0" smtClean="0">
                <a:latin typeface="Arial" charset="0"/>
                <a:ea typeface="Arial" charset="0"/>
                <a:cs typeface="Arial" charset="0"/>
              </a:rPr>
              <a:t>VISUAL VIBRANCY</a:t>
            </a:r>
          </a:p>
          <a:p>
            <a:pPr marL="0" indent="0">
              <a:buNone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Lecturer: Tony Lim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78285" y="2161308"/>
            <a:ext cx="3384467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7555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91304"/>
            <a:ext cx="8260707" cy="1269361"/>
          </a:xfrm>
        </p:spPr>
        <p:txBody>
          <a:bodyPr>
            <a:noAutofit/>
          </a:bodyPr>
          <a:lstStyle/>
          <a:p>
            <a:pPr fontAlgn="base"/>
            <a:r>
              <a:rPr lang="en-US" sz="4800" b="1"/>
              <a:t>The most famous pointing finger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5458" y="5532699"/>
            <a:ext cx="3703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Soviet Union poster by Dmitry Moor, 1941. "What have you done to help the front?"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02" y="1143000"/>
            <a:ext cx="38354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5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91304"/>
            <a:ext cx="8260707" cy="1269361"/>
          </a:xfrm>
        </p:spPr>
        <p:txBody>
          <a:bodyPr>
            <a:noAutofit/>
          </a:bodyPr>
          <a:lstStyle/>
          <a:p>
            <a:pPr fontAlgn="base"/>
            <a:r>
              <a:rPr lang="en-US" sz="4800" b="1"/>
              <a:t>The most famous pointing finger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5458" y="5532699"/>
            <a:ext cx="3703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United States 1985 Smokey Bear poster. The "Only You" refers to his famous quotation, "Only You Can Prevent Forest Fires"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519" y="1238490"/>
            <a:ext cx="3831483" cy="561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9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91304"/>
            <a:ext cx="8260707" cy="1269361"/>
          </a:xfrm>
        </p:spPr>
        <p:txBody>
          <a:bodyPr>
            <a:noAutofit/>
          </a:bodyPr>
          <a:lstStyle/>
          <a:p>
            <a:pPr fontAlgn="base"/>
            <a:r>
              <a:rPr lang="en-US" sz="4800" b="1"/>
              <a:t>The most famous pointing finger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5458" y="4701703"/>
            <a:ext cx="37038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recently as 1998 a version of the Kitchener poster was used in a campaign to improve the number of ethnic minority recruits in the British Army. Kitchener's face was replaced in two posters by servicemen of African and Asian heritage.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35" y="1437610"/>
            <a:ext cx="3721104" cy="529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91304"/>
            <a:ext cx="8260707" cy="1269361"/>
          </a:xfrm>
        </p:spPr>
        <p:txBody>
          <a:bodyPr>
            <a:noAutofit/>
          </a:bodyPr>
          <a:lstStyle/>
          <a:p>
            <a:pPr fontAlgn="base"/>
            <a:r>
              <a:rPr lang="en-US" sz="4800" b="1"/>
              <a:t>The most famous pointing finger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7079" y="2571962"/>
            <a:ext cx="74888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"it contains everything a caricaturist needs - a strong, powerful image that can act as a quick and easy communicator".</a:t>
            </a:r>
          </a:p>
        </p:txBody>
      </p:sp>
    </p:spTree>
    <p:extLst>
      <p:ext uri="{BB962C8B-B14F-4D97-AF65-F5344CB8AC3E}">
        <p14:creationId xmlns:p14="http://schemas.microsoft.com/office/powerpoint/2010/main" val="116175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91304"/>
            <a:ext cx="8260707" cy="1269361"/>
          </a:xfrm>
        </p:spPr>
        <p:txBody>
          <a:bodyPr>
            <a:noAutofit/>
          </a:bodyPr>
          <a:lstStyle/>
          <a:p>
            <a:pPr fontAlgn="base"/>
            <a:r>
              <a:rPr lang="en-US" sz="4800" b="1"/>
              <a:t>The most famous pointing finger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7079" y="2571962"/>
            <a:ext cx="748882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"They evoke patriotism and guilt in those yet to enlist without straying as far as emotional blackmail," </a:t>
            </a:r>
            <a:endParaRPr lang="en-US" sz="3600" dirty="0" smtClean="0"/>
          </a:p>
          <a:p>
            <a:endParaRPr lang="en-US" sz="3600" dirty="0"/>
          </a:p>
          <a:p>
            <a:r>
              <a:rPr lang="en-US" sz="2800" dirty="0" smtClean="0"/>
              <a:t>                   David </a:t>
            </a:r>
            <a:r>
              <a:rPr lang="en-US" sz="2800" dirty="0" err="1" smtClean="0"/>
              <a:t>Bownes</a:t>
            </a:r>
            <a:r>
              <a:rPr lang="en-US" sz="2800" dirty="0" smtClean="0"/>
              <a:t>, </a:t>
            </a:r>
            <a:r>
              <a:rPr lang="en-US" sz="2800" dirty="0"/>
              <a:t>National Army </a:t>
            </a:r>
            <a:r>
              <a:rPr lang="en-US" sz="2800" dirty="0" smtClean="0"/>
              <a:t>Museum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1545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To what extent are you involved with the arts? </a:t>
            </a:r>
            <a:endParaRPr lang="en-US" sz="5400" dirty="0" smtClean="0"/>
          </a:p>
          <a:p>
            <a:r>
              <a:rPr lang="en-US" sz="5400" dirty="0" smtClean="0"/>
              <a:t>How </a:t>
            </a:r>
            <a:r>
              <a:rPr lang="en-US" sz="5400" dirty="0"/>
              <a:t>is your perception of the world, and your position it in, affected by the arts?</a:t>
            </a:r>
          </a:p>
        </p:txBody>
      </p:sp>
    </p:spTree>
    <p:extLst>
      <p:ext uri="{BB962C8B-B14F-4D97-AF65-F5344CB8AC3E}">
        <p14:creationId xmlns:p14="http://schemas.microsoft.com/office/powerpoint/2010/main" val="905843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arts as a way of knowing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6600" dirty="0"/>
              <a:t>Art is not a thing; it is a way</a:t>
            </a:r>
            <a:r>
              <a:rPr lang="en-US" sz="6600" dirty="0" smtClean="0"/>
              <a:t>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				-----</a:t>
            </a:r>
            <a:r>
              <a:rPr lang="en-US" b="1" dirty="0"/>
              <a:t> Elbert Hubbard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14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Does art imitate life – or is it the other way around?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painter represents what he or she sees by producing a scene on a canvas.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sculptor does the same with bronze or stone. 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photographer or film maker does it even more directly. 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writer describes life in his or her books.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This </a:t>
            </a:r>
            <a:r>
              <a:rPr lang="en-US" dirty="0"/>
              <a:t>simple concept is known as </a:t>
            </a:r>
            <a:r>
              <a:rPr lang="en-US" b="1" dirty="0"/>
              <a:t>mimesis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6072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Does art imitate life – or is it the other way around?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4200" dirty="0"/>
              <a:t>But some have questioned the one-way nature of mimesis by arguing that art also changes the way we view the world, and in fact, </a:t>
            </a:r>
            <a:r>
              <a:rPr lang="en-US" sz="4200" b="1" dirty="0"/>
              <a:t>life sometimes imitates art </a:t>
            </a:r>
            <a:r>
              <a:rPr lang="en-US" sz="4200" dirty="0"/>
              <a:t>rather than the other way around. </a:t>
            </a:r>
          </a:p>
        </p:txBody>
      </p:sp>
    </p:spTree>
    <p:extLst>
      <p:ext uri="{BB962C8B-B14F-4D97-AF65-F5344CB8AC3E}">
        <p14:creationId xmlns:p14="http://schemas.microsoft.com/office/powerpoint/2010/main" val="1807782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825625"/>
            <a:ext cx="3771900" cy="2832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528" y="1825625"/>
            <a:ext cx="3759857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23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91304"/>
            <a:ext cx="8260707" cy="1269361"/>
          </a:xfrm>
        </p:spPr>
        <p:txBody>
          <a:bodyPr>
            <a:noAutofit/>
          </a:bodyPr>
          <a:lstStyle/>
          <a:p>
            <a:pPr fontAlgn="base"/>
            <a:r>
              <a:rPr lang="en-US" sz="4800" b="1"/>
              <a:t>The most famous pointing finger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“A </a:t>
            </a:r>
            <a:r>
              <a:rPr lang="en-US" b="1" dirty="0"/>
              <a:t>clever illustrator's psychological trickery has spawned a thousand </a:t>
            </a:r>
            <a:r>
              <a:rPr lang="en-US" b="1" dirty="0" smtClean="0"/>
              <a:t>imitations”</a:t>
            </a:r>
          </a:p>
          <a:p>
            <a:pPr marL="0" indent="0">
              <a:buNone/>
            </a:pPr>
            <a:r>
              <a:rPr lang="en-US" b="1" dirty="0" smtClean="0"/>
              <a:t>Adam </a:t>
            </a:r>
            <a:r>
              <a:rPr lang="en-US" b="1" dirty="0" err="1"/>
              <a:t>Eley</a:t>
            </a:r>
            <a:r>
              <a:rPr lang="en-US" b="1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95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95" y="0"/>
            <a:ext cx="4929810" cy="7422774"/>
          </a:xfrm>
        </p:spPr>
      </p:pic>
    </p:spTree>
    <p:extLst>
      <p:ext uri="{BB962C8B-B14F-4D97-AF65-F5344CB8AC3E}">
        <p14:creationId xmlns:p14="http://schemas.microsoft.com/office/powerpoint/2010/main" val="1673501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Does art imitate life – or is it the other way around?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You don’t </a:t>
            </a:r>
            <a:r>
              <a:rPr lang="en-US" sz="4000" dirty="0"/>
              <a:t>have to look too far to see anti-mimesis in our lives. </a:t>
            </a:r>
            <a:endParaRPr lang="en-US" sz="4000" dirty="0" smtClean="0"/>
          </a:p>
          <a:p>
            <a:r>
              <a:rPr lang="en-US" sz="4000" dirty="0" smtClean="0"/>
              <a:t>To </a:t>
            </a:r>
            <a:r>
              <a:rPr lang="en-US" sz="4000" dirty="0"/>
              <a:t>what extent is our outlook on life altered by ideas we read in books? </a:t>
            </a:r>
            <a:endParaRPr lang="en-US" sz="4000" dirty="0" smtClean="0"/>
          </a:p>
          <a:p>
            <a:r>
              <a:rPr lang="en-US" sz="4000" dirty="0" smtClean="0"/>
              <a:t>The </a:t>
            </a:r>
            <a:r>
              <a:rPr lang="en-US" sz="4000" dirty="0"/>
              <a:t>portrayal of people in films? </a:t>
            </a:r>
            <a:endParaRPr lang="en-US" sz="4000" dirty="0" smtClean="0"/>
          </a:p>
          <a:p>
            <a:r>
              <a:rPr lang="en-US" sz="4000" dirty="0" smtClean="0"/>
              <a:t>The </a:t>
            </a:r>
            <a:r>
              <a:rPr lang="en-US" sz="4000" dirty="0"/>
              <a:t>styles we see in fashion photography? </a:t>
            </a:r>
          </a:p>
        </p:txBody>
      </p:sp>
    </p:spTree>
    <p:extLst>
      <p:ext uri="{BB962C8B-B14F-4D97-AF65-F5344CB8AC3E}">
        <p14:creationId xmlns:p14="http://schemas.microsoft.com/office/powerpoint/2010/main" val="943629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Art’s influence on society: propaganda and censorship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Throughout history, it has always been the case that art has the power to change society, especially when new media are used to express an idea. </a:t>
            </a:r>
            <a:endParaRPr lang="en-US" dirty="0" smtClean="0"/>
          </a:p>
          <a:p>
            <a:r>
              <a:rPr lang="en-US" dirty="0" smtClean="0"/>
              <a:t>This </a:t>
            </a:r>
            <a:r>
              <a:rPr lang="en-US" dirty="0"/>
              <a:t>led to the government censoring further such use of such a powerful medium. </a:t>
            </a:r>
            <a:endParaRPr lang="en-US" dirty="0" smtClean="0"/>
          </a:p>
          <a:p>
            <a:r>
              <a:rPr lang="en-US" dirty="0" smtClean="0"/>
              <a:t>And </a:t>
            </a:r>
            <a:r>
              <a:rPr lang="en-US" dirty="0"/>
              <a:t>in government censorship, and use of art as propaganda, we see how seriously governments take the effect of art.</a:t>
            </a:r>
          </a:p>
        </p:txBody>
      </p:sp>
    </p:spTree>
    <p:extLst>
      <p:ext uri="{BB962C8B-B14F-4D97-AF65-F5344CB8AC3E}">
        <p14:creationId xmlns:p14="http://schemas.microsoft.com/office/powerpoint/2010/main" val="1442587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Art’s influence on society: propaganda and censorship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658144"/>
            <a:ext cx="83312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7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4917"/>
            <a:ext cx="5035826" cy="73403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35826" y="430601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/>
              <a:t>Art’s influence on society: propaganda and censorship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425142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Social expression in Art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9579"/>
            <a:ext cx="9144000" cy="458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60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07083"/>
          </a:xfrm>
        </p:spPr>
        <p:txBody>
          <a:bodyPr>
            <a:normAutofit/>
          </a:bodyPr>
          <a:lstStyle/>
          <a:p>
            <a:r>
              <a:rPr lang="en-US" b="1" dirty="0" smtClean="0"/>
              <a:t>Vandalism - Graffiti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/>
              <a:t>dialogue between the artists painting on the walls and the authorities that come and clean it all </a:t>
            </a:r>
            <a:r>
              <a:rPr lang="en-US" dirty="0" smtClean="0"/>
              <a:t>up.</a:t>
            </a:r>
          </a:p>
          <a:p>
            <a:r>
              <a:rPr lang="en-US" dirty="0"/>
              <a:t>In terms of graffiti as it’s recognized today – as an art form – it really started to evolve in the late 1960s and early 1970s into something that was more elaborate than simply someone’s name.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7692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07083"/>
          </a:xfrm>
        </p:spPr>
        <p:txBody>
          <a:bodyPr>
            <a:normAutofit/>
          </a:bodyPr>
          <a:lstStyle/>
          <a:p>
            <a:r>
              <a:rPr lang="en-US" b="1" dirty="0" smtClean="0"/>
              <a:t>Vandalism </a:t>
            </a:r>
            <a:r>
              <a:rPr lang="en-US" b="1" smtClean="0"/>
              <a:t>- Graffiti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2209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42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07083"/>
          </a:xfrm>
        </p:spPr>
        <p:txBody>
          <a:bodyPr>
            <a:normAutofit/>
          </a:bodyPr>
          <a:lstStyle/>
          <a:p>
            <a:r>
              <a:rPr lang="en-US" b="1" dirty="0" smtClean="0"/>
              <a:t>Graffiti artist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“I feel like I am a part of this culture in this modern day society</a:t>
            </a:r>
            <a:r>
              <a:rPr lang="en-US" dirty="0" smtClean="0"/>
              <a:t>.”</a:t>
            </a:r>
          </a:p>
          <a:p>
            <a:r>
              <a:rPr lang="en-US" dirty="0"/>
              <a:t>“the people around you will always be the strongest inspiration in your life. Always surround yourself with good people</a:t>
            </a:r>
            <a:r>
              <a:rPr lang="en-US" dirty="0" smtClean="0"/>
              <a:t>.”</a:t>
            </a:r>
          </a:p>
          <a:p>
            <a:r>
              <a:rPr lang="en-US" dirty="0"/>
              <a:t>“I feel like a rebel but not by choice. I just want people to see my art free of cost. I want to give to the world. If that is against the law then I guess I’m lawless.”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635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Art </a:t>
            </a:r>
            <a:r>
              <a:rPr lang="en-US" b="1" smtClean="0"/>
              <a:t>and Society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Art is produced under different conditions even within the same society during the same time.</a:t>
            </a:r>
          </a:p>
          <a:p>
            <a:r>
              <a:rPr lang="en-US" dirty="0" smtClean="0"/>
              <a:t>The true artist seeks </a:t>
            </a:r>
            <a:r>
              <a:rPr lang="en-US" dirty="0"/>
              <a:t>to convey meaning which is a complex of ideas, feelings, values, attitudes, </a:t>
            </a:r>
            <a:r>
              <a:rPr lang="en-US" dirty="0" smtClean="0"/>
              <a:t>atmospheres through his/her work.</a:t>
            </a:r>
          </a:p>
          <a:p>
            <a:r>
              <a:rPr lang="en-US" dirty="0"/>
              <a:t>An </a:t>
            </a:r>
            <a:r>
              <a:rPr lang="en-US" dirty="0" smtClean="0"/>
              <a:t>artist </a:t>
            </a:r>
            <a:r>
              <a:rPr lang="en-US" dirty="0"/>
              <a:t>works </a:t>
            </a:r>
            <a:r>
              <a:rPr lang="en-US" dirty="0" smtClean="0"/>
              <a:t>within </a:t>
            </a:r>
            <a:r>
              <a:rPr lang="en-US" dirty="0"/>
              <a:t>a society's relations of production which includes, in the production of </a:t>
            </a:r>
            <a:r>
              <a:rPr lang="en-US" dirty="0" smtClean="0"/>
              <a:t>art,  </a:t>
            </a:r>
            <a:r>
              <a:rPr lang="en-US" dirty="0"/>
              <a:t>the artist </a:t>
            </a:r>
            <a:r>
              <a:rPr lang="en-US" dirty="0" smtClean="0"/>
              <a:t>and the </a:t>
            </a:r>
            <a:r>
              <a:rPr lang="en-US" dirty="0"/>
              <a:t>audience </a:t>
            </a:r>
            <a:r>
              <a:rPr lang="en-US" dirty="0" smtClean="0"/>
              <a:t>or </a:t>
            </a:r>
            <a:r>
              <a:rPr lang="en-US" dirty="0"/>
              <a:t>public of art consisting of art lovers and </a:t>
            </a:r>
            <a:r>
              <a:rPr lang="en-US" dirty="0" smtClean="0"/>
              <a:t>collectors.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207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91304"/>
            <a:ext cx="8260707" cy="1269361"/>
          </a:xfrm>
        </p:spPr>
        <p:txBody>
          <a:bodyPr>
            <a:noAutofit/>
          </a:bodyPr>
          <a:lstStyle/>
          <a:p>
            <a:pPr fontAlgn="base"/>
            <a:r>
              <a:rPr lang="en-US" sz="4800" b="1"/>
              <a:t>The most famous pointing finger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99" y="1381620"/>
            <a:ext cx="7286084" cy="5285398"/>
          </a:xfrm>
        </p:spPr>
      </p:pic>
    </p:spTree>
    <p:extLst>
      <p:ext uri="{BB962C8B-B14F-4D97-AF65-F5344CB8AC3E}">
        <p14:creationId xmlns:p14="http://schemas.microsoft.com/office/powerpoint/2010/main" val="57713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Art </a:t>
            </a:r>
            <a:r>
              <a:rPr lang="en-US" b="1" smtClean="0"/>
              <a:t>and Society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Art is produced under different conditions even within the same society during the same time.</a:t>
            </a:r>
          </a:p>
          <a:p>
            <a:r>
              <a:rPr lang="en-US" dirty="0" smtClean="0"/>
              <a:t>The true artist seeks </a:t>
            </a:r>
            <a:r>
              <a:rPr lang="en-US" dirty="0"/>
              <a:t>to convey meaning which is a complex of ideas, feelings, values, attitudes, </a:t>
            </a:r>
            <a:r>
              <a:rPr lang="en-US" smtClean="0"/>
              <a:t>atmospheres through his/her work.</a:t>
            </a:r>
            <a:endParaRPr lang="en-US" dirty="0" smtClean="0"/>
          </a:p>
          <a:p>
            <a:r>
              <a:rPr lang="en-US" dirty="0"/>
              <a:t>An </a:t>
            </a:r>
            <a:r>
              <a:rPr lang="en-US" dirty="0" smtClean="0"/>
              <a:t>artist </a:t>
            </a:r>
            <a:r>
              <a:rPr lang="en-US" dirty="0"/>
              <a:t>works </a:t>
            </a:r>
            <a:r>
              <a:rPr lang="en-US" dirty="0" smtClean="0"/>
              <a:t>within </a:t>
            </a:r>
            <a:r>
              <a:rPr lang="en-US" dirty="0"/>
              <a:t>a society's relations of production which includes, in the production of </a:t>
            </a:r>
            <a:r>
              <a:rPr lang="en-US" dirty="0" smtClean="0"/>
              <a:t>art,  </a:t>
            </a:r>
            <a:r>
              <a:rPr lang="en-US" dirty="0"/>
              <a:t>the artist </a:t>
            </a:r>
            <a:r>
              <a:rPr lang="en-US" dirty="0" smtClean="0"/>
              <a:t>and the </a:t>
            </a:r>
            <a:r>
              <a:rPr lang="en-US" dirty="0"/>
              <a:t>audience </a:t>
            </a:r>
            <a:r>
              <a:rPr lang="en-US" dirty="0" smtClean="0"/>
              <a:t>or </a:t>
            </a:r>
            <a:r>
              <a:rPr lang="en-US" dirty="0"/>
              <a:t>public of art consisting of art lovers and </a:t>
            </a:r>
            <a:r>
              <a:rPr lang="en-US" dirty="0" smtClean="0"/>
              <a:t>collectors.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9793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Art </a:t>
            </a:r>
            <a:r>
              <a:rPr lang="en-US" b="1" smtClean="0"/>
              <a:t>and Society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Since the material facts of the </a:t>
            </a:r>
            <a:r>
              <a:rPr lang="en-US" b="1" dirty="0"/>
              <a:t>visual work </a:t>
            </a:r>
            <a:r>
              <a:rPr lang="en-US" dirty="0"/>
              <a:t>or iconic sign have a semiotic or meaning-conveying potential drawn from human psychophysical </a:t>
            </a:r>
            <a:r>
              <a:rPr lang="en-US" b="1" dirty="0"/>
              <a:t>experiences</a:t>
            </a:r>
            <a:r>
              <a:rPr lang="en-US" dirty="0"/>
              <a:t> and the </a:t>
            </a:r>
            <a:r>
              <a:rPr lang="en-US" b="1" dirty="0"/>
              <a:t>cultural codes </a:t>
            </a:r>
            <a:r>
              <a:rPr lang="en-US" dirty="0"/>
              <a:t>of a particular society, they become value-laden.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0166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Art </a:t>
            </a:r>
            <a:r>
              <a:rPr lang="en-US" b="1" smtClean="0"/>
              <a:t>and Society</a:t>
            </a:r>
            <a:endParaRPr lang="en-US" b="1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472" y="1446936"/>
            <a:ext cx="9209472" cy="552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5216" y="-282221"/>
            <a:ext cx="11093452" cy="78749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01078" y="237507"/>
            <a:ext cx="6003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Encode </a:t>
            </a:r>
            <a:r>
              <a:rPr lang="en-US" sz="2000" smtClean="0">
                <a:solidFill>
                  <a:srgbClr val="FF0000"/>
                </a:solidFill>
              </a:rPr>
              <a:t>----------------------Noise---------------------</a:t>
            </a:r>
            <a:r>
              <a:rPr lang="en-US" sz="2000" dirty="0" smtClean="0">
                <a:solidFill>
                  <a:srgbClr val="FF0000"/>
                </a:solidFill>
              </a:rPr>
              <a:t>Decode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19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91304"/>
            <a:ext cx="8260707" cy="1269361"/>
          </a:xfrm>
        </p:spPr>
        <p:txBody>
          <a:bodyPr>
            <a:noAutofit/>
          </a:bodyPr>
          <a:lstStyle/>
          <a:p>
            <a:pPr fontAlgn="base"/>
            <a:r>
              <a:rPr lang="en-US" sz="4800" b="1"/>
              <a:t>The most famous pointing finger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07" y="1530115"/>
            <a:ext cx="7413386" cy="5081258"/>
          </a:xfrm>
        </p:spPr>
      </p:pic>
    </p:spTree>
    <p:extLst>
      <p:ext uri="{BB962C8B-B14F-4D97-AF65-F5344CB8AC3E}">
        <p14:creationId xmlns:p14="http://schemas.microsoft.com/office/powerpoint/2010/main" val="191246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91304"/>
            <a:ext cx="8260707" cy="1269361"/>
          </a:xfrm>
        </p:spPr>
        <p:txBody>
          <a:bodyPr>
            <a:noAutofit/>
          </a:bodyPr>
          <a:lstStyle/>
          <a:p>
            <a:pPr fontAlgn="base"/>
            <a:r>
              <a:rPr lang="en-US" sz="4800" b="1"/>
              <a:t>The most famous pointing finger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0685"/>
            <a:ext cx="7886700" cy="3077503"/>
          </a:xfrm>
        </p:spPr>
        <p:txBody>
          <a:bodyPr>
            <a:normAutofit lnSpcReduction="10000"/>
          </a:bodyPr>
          <a:lstStyle/>
          <a:p>
            <a:pPr marL="0" indent="0" fontAlgn="base">
              <a:buNone/>
            </a:pPr>
            <a:r>
              <a:rPr lang="en-US" sz="6000" dirty="0" smtClean="0"/>
              <a:t>"</a:t>
            </a:r>
            <a:r>
              <a:rPr lang="en-US" sz="6000" dirty="0"/>
              <a:t>a lazy piece of graphic design".</a:t>
            </a:r>
          </a:p>
          <a:p>
            <a:pPr marL="0" indent="0">
              <a:buNone/>
            </a:pPr>
            <a:r>
              <a:rPr lang="en-US" sz="3000" dirty="0" smtClean="0"/>
              <a:t>Martyn </a:t>
            </a:r>
            <a:r>
              <a:rPr lang="en-US" sz="3000" dirty="0"/>
              <a:t>Thatcher</a:t>
            </a:r>
            <a:r>
              <a:rPr lang="en-US" sz="6000" dirty="0"/>
              <a:t/>
            </a:r>
            <a:br>
              <a:rPr lang="en-US" sz="6000" dirty="0"/>
            </a:b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97215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91304"/>
            <a:ext cx="8260707" cy="1269361"/>
          </a:xfrm>
        </p:spPr>
        <p:txBody>
          <a:bodyPr>
            <a:noAutofit/>
          </a:bodyPr>
          <a:lstStyle/>
          <a:p>
            <a:pPr fontAlgn="base"/>
            <a:r>
              <a:rPr lang="en-US" sz="4800" b="1"/>
              <a:t>The most famous pointing finger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29" y="1200382"/>
            <a:ext cx="3810052" cy="5657618"/>
          </a:xfrm>
        </p:spPr>
      </p:pic>
      <p:sp>
        <p:nvSpPr>
          <p:cNvPr id="6" name="TextBox 5"/>
          <p:cNvSpPr txBox="1"/>
          <p:nvPr/>
        </p:nvSpPr>
        <p:spPr>
          <a:xfrm>
            <a:off x="5185458" y="5532699"/>
            <a:ext cx="3703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British </a:t>
            </a:r>
            <a:r>
              <a:rPr lang="en-US" dirty="0"/>
              <a:t>World War I recruiting poster featuring the national personification, John Bull, c. 1915. "Who's absent? Is it you?"</a:t>
            </a:r>
          </a:p>
        </p:txBody>
      </p:sp>
    </p:spTree>
    <p:extLst>
      <p:ext uri="{BB962C8B-B14F-4D97-AF65-F5344CB8AC3E}">
        <p14:creationId xmlns:p14="http://schemas.microsoft.com/office/powerpoint/2010/main" val="52838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91304"/>
            <a:ext cx="8260707" cy="1269361"/>
          </a:xfrm>
        </p:spPr>
        <p:txBody>
          <a:bodyPr>
            <a:noAutofit/>
          </a:bodyPr>
          <a:lstStyle/>
          <a:p>
            <a:pPr fontAlgn="base"/>
            <a:r>
              <a:rPr lang="en-US" sz="4800" b="1"/>
              <a:t>The most famous pointing finger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5458" y="5532699"/>
            <a:ext cx="3703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United States, 1917. J. M. Flagg's Uncle Sam recruited soldiers for World War I and World War II. "I Want YOU for U.S. Army"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78" y="1166513"/>
            <a:ext cx="4136511" cy="556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6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91304"/>
            <a:ext cx="8260707" cy="1269361"/>
          </a:xfrm>
        </p:spPr>
        <p:txBody>
          <a:bodyPr>
            <a:noAutofit/>
          </a:bodyPr>
          <a:lstStyle/>
          <a:p>
            <a:pPr fontAlgn="base"/>
            <a:r>
              <a:rPr lang="en-US" sz="4800" b="1"/>
              <a:t>The most famous pointing finger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5458" y="5532699"/>
            <a:ext cx="3703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Canadian poster derivative of Flagg's Uncle Sam poster, itself derivative of Lord </a:t>
            </a:r>
            <a:r>
              <a:rPr lang="en-US" dirty="0" smtClean="0"/>
              <a:t>Kitchener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1261641"/>
            <a:ext cx="4024374" cy="55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91304"/>
            <a:ext cx="8260707" cy="1269361"/>
          </a:xfrm>
        </p:spPr>
        <p:txBody>
          <a:bodyPr>
            <a:noAutofit/>
          </a:bodyPr>
          <a:lstStyle/>
          <a:p>
            <a:pPr fontAlgn="base"/>
            <a:r>
              <a:rPr lang="en-US" sz="4800" b="1"/>
              <a:t>The most famous pointing finger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5458" y="5532699"/>
            <a:ext cx="3703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Russian White Army recruitment poster by Anton Denikin, 1919. "Why aren't you in the army?"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47" y="1211484"/>
            <a:ext cx="4037259" cy="564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3195</TotalTime>
  <Words>890</Words>
  <Application>Microsoft Macintosh PowerPoint</Application>
  <PresentationFormat>On-screen Show (4:3)</PresentationFormat>
  <Paragraphs>79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Calibri</vt:lpstr>
      <vt:lpstr>Calibri Light</vt:lpstr>
      <vt:lpstr>Mangal</vt:lpstr>
      <vt:lpstr>Arial</vt:lpstr>
      <vt:lpstr>Office Theme</vt:lpstr>
      <vt:lpstr>PowerPoint Presentation</vt:lpstr>
      <vt:lpstr>The most famous pointing finger</vt:lpstr>
      <vt:lpstr>The most famous pointing finger</vt:lpstr>
      <vt:lpstr>The most famous pointing finger</vt:lpstr>
      <vt:lpstr>The most famous pointing finger</vt:lpstr>
      <vt:lpstr>The most famous pointing finger</vt:lpstr>
      <vt:lpstr>The most famous pointing finger</vt:lpstr>
      <vt:lpstr>The most famous pointing finger</vt:lpstr>
      <vt:lpstr>The most famous pointing finger</vt:lpstr>
      <vt:lpstr>The most famous pointing finger</vt:lpstr>
      <vt:lpstr>The most famous pointing finger</vt:lpstr>
      <vt:lpstr>The most famous pointing finger</vt:lpstr>
      <vt:lpstr>The most famous pointing finger</vt:lpstr>
      <vt:lpstr>The most famous pointing finger</vt:lpstr>
      <vt:lpstr>PowerPoint Presentation</vt:lpstr>
      <vt:lpstr>The arts as a way of knowing </vt:lpstr>
      <vt:lpstr>Does art imitate life – or is it the other way around? </vt:lpstr>
      <vt:lpstr>Does art imitate life – or is it the other way around? </vt:lpstr>
      <vt:lpstr>PowerPoint Presentation</vt:lpstr>
      <vt:lpstr>PowerPoint Presentation</vt:lpstr>
      <vt:lpstr>Does art imitate life – or is it the other way around?</vt:lpstr>
      <vt:lpstr>Art’s influence on society: propaganda and censorship </vt:lpstr>
      <vt:lpstr>Art’s influence on society: propaganda and censorship </vt:lpstr>
      <vt:lpstr>PowerPoint Presentation</vt:lpstr>
      <vt:lpstr>Social expression in Art</vt:lpstr>
      <vt:lpstr>Vandalism - Graffiti</vt:lpstr>
      <vt:lpstr>Vandalism - Graffiti</vt:lpstr>
      <vt:lpstr>Graffiti artist</vt:lpstr>
      <vt:lpstr>Art and Society</vt:lpstr>
      <vt:lpstr>Art and Society</vt:lpstr>
      <vt:lpstr>Art and Society</vt:lpstr>
      <vt:lpstr>Art and Society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Representation</dc:title>
  <dc:creator>tony lim</dc:creator>
  <cp:lastModifiedBy>tony lim</cp:lastModifiedBy>
  <cp:revision>121</cp:revision>
  <dcterms:created xsi:type="dcterms:W3CDTF">2017-02-17T10:11:34Z</dcterms:created>
  <dcterms:modified xsi:type="dcterms:W3CDTF">2017-03-25T04:53:20Z</dcterms:modified>
</cp:coreProperties>
</file>