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7" r:id="rId11"/>
    <p:sldId id="266" r:id="rId12"/>
    <p:sldId id="269" r:id="rId13"/>
    <p:sldId id="268" r:id="rId14"/>
    <p:sldId id="270" r:id="rId15"/>
    <p:sldId id="272" r:id="rId16"/>
    <p:sldId id="273" r:id="rId17"/>
    <p:sldId id="271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08"/>
    <p:restoredTop sz="86378"/>
  </p:normalViewPr>
  <p:slideViewPr>
    <p:cSldViewPr snapToGrid="0" snapToObjects="1">
      <p:cViewPr>
        <p:scale>
          <a:sx n="111" d="100"/>
          <a:sy n="111" d="100"/>
        </p:scale>
        <p:origin x="280" y="1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B7718-2159-D044-965C-1C41B217F7A1}" type="datetimeFigureOut">
              <a:rPr lang="en-US" smtClean="0"/>
              <a:t>3/4/17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E0245-3443-3944-BA21-664283F7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3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415F0-1A0A-6C41-B237-26BF37AC03C1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A47A8-73AC-114F-8A4D-96037A0F7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5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93024" y="293708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Professional Diploma in Fine Art </a:t>
            </a:r>
            <a:r>
              <a:rPr lang="mr-IN" dirty="0" smtClean="0"/>
              <a:t>–</a:t>
            </a:r>
            <a:r>
              <a:rPr lang="en-US" dirty="0" smtClean="0"/>
              <a:t> Gateway to Art</a:t>
            </a:r>
          </a:p>
          <a:p>
            <a:pPr marL="0" indent="0">
              <a:buNone/>
            </a:pPr>
            <a:r>
              <a:rPr lang="en-US" dirty="0" smtClean="0"/>
              <a:t>16-FA302112-1AP</a:t>
            </a:r>
          </a:p>
          <a:p>
            <a:pPr marL="0" indent="0">
              <a:buNone/>
            </a:pPr>
            <a:r>
              <a:rPr lang="en-US" sz="6000" dirty="0" smtClean="0">
                <a:latin typeface="Arial" charset="0"/>
                <a:ea typeface="Arial" charset="0"/>
                <a:cs typeface="Arial" charset="0"/>
              </a:rPr>
              <a:t>VISUAL VIBRANCY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Lecturer: Tony Lim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8285" y="2161308"/>
            <a:ext cx="338446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0" dirty="0" smtClean="0"/>
              <a:t>3</a:t>
            </a:r>
            <a:endParaRPr lang="en-US" sz="35000" dirty="0"/>
          </a:p>
        </p:txBody>
      </p:sp>
    </p:spTree>
    <p:extLst>
      <p:ext uri="{BB962C8B-B14F-4D97-AF65-F5344CB8AC3E}">
        <p14:creationId xmlns:p14="http://schemas.microsoft.com/office/powerpoint/2010/main" val="157555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470" y="583660"/>
            <a:ext cx="3932500" cy="5410673"/>
          </a:xfrm>
        </p:spPr>
      </p:pic>
      <p:sp>
        <p:nvSpPr>
          <p:cNvPr id="9" name="TextBox 8"/>
          <p:cNvSpPr txBox="1"/>
          <p:nvPr/>
        </p:nvSpPr>
        <p:spPr>
          <a:xfrm>
            <a:off x="447471" y="583660"/>
            <a:ext cx="41592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woman speaks to us of the human condition </a:t>
            </a:r>
            <a:r>
              <a:rPr lang="en-US" dirty="0" smtClean="0"/>
              <a:t>with equal </a:t>
            </a:r>
            <a:r>
              <a:rPr lang="en-US" dirty="0"/>
              <a:t>importance. Each woman stands out with </a:t>
            </a:r>
            <a:r>
              <a:rPr lang="en-US" dirty="0" smtClean="0"/>
              <a:t>equal clarity </a:t>
            </a:r>
            <a:r>
              <a:rPr lang="en-US" dirty="0"/>
              <a:t>against the </a:t>
            </a:r>
            <a:r>
              <a:rPr lang="en-US" b="1" dirty="0"/>
              <a:t>enormous</a:t>
            </a:r>
            <a:r>
              <a:rPr lang="en-US" dirty="0"/>
              <a:t> dark surface, yet they </a:t>
            </a:r>
            <a:r>
              <a:rPr lang="en-US" dirty="0" smtClean="0"/>
              <a:t>are linked </a:t>
            </a:r>
            <a:r>
              <a:rPr lang="en-US" dirty="0"/>
              <a:t>by a firm rhythmical arrangement and the </a:t>
            </a:r>
            <a:r>
              <a:rPr lang="en-US" dirty="0" smtClean="0"/>
              <a:t>subdued diagonal </a:t>
            </a:r>
            <a:r>
              <a:rPr lang="en-US" dirty="0"/>
              <a:t>pattern formed by their heads and hands.</a:t>
            </a:r>
          </a:p>
          <a:p>
            <a:r>
              <a:rPr lang="en-US" dirty="0"/>
              <a:t>Subtle modulations of the deep, glowing </a:t>
            </a:r>
            <a:r>
              <a:rPr lang="en-US" dirty="0" smtClean="0"/>
              <a:t>blacks contribute </a:t>
            </a:r>
            <a:r>
              <a:rPr lang="en-US" dirty="0"/>
              <a:t>to the </a:t>
            </a:r>
            <a:r>
              <a:rPr lang="en-US" b="1" dirty="0"/>
              <a:t>harmonious fusion</a:t>
            </a:r>
            <a:r>
              <a:rPr lang="en-US" dirty="0"/>
              <a:t> of the whole </a:t>
            </a:r>
            <a:r>
              <a:rPr lang="en-US" dirty="0" smtClean="0"/>
              <a:t>and form </a:t>
            </a:r>
            <a:r>
              <a:rPr lang="en-US" dirty="0"/>
              <a:t>an </a:t>
            </a:r>
            <a:r>
              <a:rPr lang="en-US" b="1" dirty="0"/>
              <a:t>unforgettable contrast </a:t>
            </a:r>
            <a:r>
              <a:rPr lang="en-US" dirty="0"/>
              <a:t>with the </a:t>
            </a:r>
            <a:r>
              <a:rPr lang="en-US" b="1" dirty="0"/>
              <a:t>powerful</a:t>
            </a:r>
            <a:r>
              <a:rPr lang="en-US" dirty="0"/>
              <a:t> </a:t>
            </a:r>
            <a:r>
              <a:rPr lang="en-US" dirty="0" smtClean="0"/>
              <a:t>whites and </a:t>
            </a:r>
            <a:r>
              <a:rPr lang="en-US" dirty="0"/>
              <a:t>vivid flesh tones where the detached strokes </a:t>
            </a:r>
            <a:r>
              <a:rPr lang="en-US" dirty="0" smtClean="0"/>
              <a:t>reach </a:t>
            </a:r>
            <a:r>
              <a:rPr lang="en-US" b="1" dirty="0" smtClean="0"/>
              <a:t>a </a:t>
            </a:r>
            <a:r>
              <a:rPr lang="en-US" b="1" dirty="0"/>
              <a:t>peak of breadth and </a:t>
            </a:r>
            <a:r>
              <a:rPr lang="en-US" b="1" dirty="0" smtClean="0"/>
              <a:t>strength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75" y="369655"/>
            <a:ext cx="8459904" cy="57087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986" y="6221176"/>
            <a:ext cx="765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Frans</a:t>
            </a:r>
            <a:r>
              <a:rPr lang="en-US" dirty="0"/>
              <a:t> Hals - Regents of the Old Men's </a:t>
            </a:r>
            <a:r>
              <a:rPr lang="en-US" dirty="0" smtClean="0"/>
              <a:t>Almshouse  1664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16" t="13597" r="24777" b="48894"/>
          <a:stretch/>
        </p:blipFill>
        <p:spPr>
          <a:xfrm>
            <a:off x="5213877" y="925974"/>
            <a:ext cx="3301473" cy="44909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8182" y="925974"/>
            <a:ext cx="39816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case of some critics the seduction has been </a:t>
            </a:r>
            <a:r>
              <a:rPr lang="en-US" dirty="0" smtClean="0"/>
              <a:t>a total </a:t>
            </a:r>
            <a:r>
              <a:rPr lang="en-US" dirty="0"/>
              <a:t>success. It has, for example, been asserted </a:t>
            </a:r>
            <a:r>
              <a:rPr lang="en-US" dirty="0" smtClean="0"/>
              <a:t>that the </a:t>
            </a:r>
            <a:r>
              <a:rPr lang="en-US" dirty="0"/>
              <a:t>Regent in the </a:t>
            </a:r>
            <a:r>
              <a:rPr lang="en-US" b="1" dirty="0"/>
              <a:t>tipped slouch hat</a:t>
            </a:r>
            <a:r>
              <a:rPr lang="en-US" dirty="0"/>
              <a:t>, which hardly </a:t>
            </a:r>
            <a:r>
              <a:rPr lang="en-US" dirty="0" smtClean="0"/>
              <a:t>covers any </a:t>
            </a:r>
            <a:r>
              <a:rPr lang="en-US" dirty="0"/>
              <a:t>of his long, lank hair, and whose curiously </a:t>
            </a:r>
            <a:r>
              <a:rPr lang="en-US" dirty="0" smtClean="0"/>
              <a:t>set </a:t>
            </a:r>
            <a:r>
              <a:rPr lang="en-US" b="1" dirty="0" smtClean="0"/>
              <a:t>eyes </a:t>
            </a:r>
            <a:r>
              <a:rPr lang="en-US" b="1" dirty="0"/>
              <a:t>do not focus</a:t>
            </a:r>
            <a:r>
              <a:rPr lang="en-US" dirty="0"/>
              <a:t>, was shown in a drunken state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mr-IN" dirty="0" smtClean="0"/>
              <a:t>…</a:t>
            </a:r>
            <a:r>
              <a:rPr lang="en-US" dirty="0"/>
              <a:t> He insists that </a:t>
            </a:r>
            <a:r>
              <a:rPr lang="en-US" dirty="0" smtClean="0"/>
              <a:t>the painting </a:t>
            </a:r>
            <a:r>
              <a:rPr lang="en-US" dirty="0"/>
              <a:t>would have been </a:t>
            </a:r>
            <a:r>
              <a:rPr lang="en-US" b="1" dirty="0"/>
              <a:t>unacceptable </a:t>
            </a:r>
            <a:r>
              <a:rPr lang="en-US" dirty="0"/>
              <a:t>to the Regents if </a:t>
            </a:r>
            <a:r>
              <a:rPr lang="en-US" dirty="0" smtClean="0"/>
              <a:t>one of </a:t>
            </a:r>
            <a:r>
              <a:rPr lang="en-US" dirty="0"/>
              <a:t>them had been portrayed drunk.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smtClean="0"/>
              <a:t>nude</a:t>
            </a:r>
            <a:endParaRPr lang="en-US" sz="8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Berger </a:t>
            </a:r>
            <a:r>
              <a:rPr lang="en-US" dirty="0"/>
              <a:t>points out that men and woman have different types of </a:t>
            </a:r>
            <a:r>
              <a:rPr lang="en-US" b="1" dirty="0"/>
              <a:t>social presentation </a:t>
            </a:r>
            <a:r>
              <a:rPr lang="en-US" dirty="0"/>
              <a:t>of themselves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Men </a:t>
            </a:r>
            <a:r>
              <a:rPr lang="en-US" dirty="0"/>
              <a:t>focus on POWER  and </a:t>
            </a:r>
            <a:r>
              <a:rPr lang="en-US" dirty="0" smtClean="0"/>
              <a:t>DOMINANCE</a:t>
            </a:r>
          </a:p>
          <a:p>
            <a:r>
              <a:rPr lang="en-US" dirty="0" smtClean="0"/>
              <a:t>Women </a:t>
            </a:r>
            <a:r>
              <a:rPr lang="en-US" dirty="0"/>
              <a:t>focus on their own image and ELEGANT looks </a:t>
            </a:r>
            <a:endParaRPr lang="en-US" dirty="0" smtClean="0"/>
          </a:p>
          <a:p>
            <a:r>
              <a:rPr lang="en-US" dirty="0" smtClean="0"/>
              <a:t>Nakedness </a:t>
            </a:r>
            <a:r>
              <a:rPr lang="en-US" dirty="0"/>
              <a:t>is seen as a sign of ownership and submission.</a:t>
            </a:r>
          </a:p>
        </p:txBody>
      </p:sp>
    </p:spTree>
    <p:extLst>
      <p:ext uri="{BB962C8B-B14F-4D97-AF65-F5344CB8AC3E}">
        <p14:creationId xmlns:p14="http://schemas.microsoft.com/office/powerpoint/2010/main" val="13770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smtClean="0"/>
              <a:t>nude</a:t>
            </a:r>
            <a:endParaRPr lang="en-US" sz="8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Nude </a:t>
            </a:r>
            <a:r>
              <a:rPr lang="en-US" dirty="0"/>
              <a:t>art mostly presents woman as there main </a:t>
            </a:r>
            <a:r>
              <a:rPr lang="en-US" dirty="0" smtClean="0"/>
              <a:t>focus</a:t>
            </a:r>
          </a:p>
          <a:p>
            <a:r>
              <a:rPr lang="en-US" dirty="0" smtClean="0"/>
              <a:t>Women </a:t>
            </a:r>
            <a:r>
              <a:rPr lang="en-US" dirty="0"/>
              <a:t>survey themselves, while men are the surveyor, looking at the women as a vision, thus making a sight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Nude </a:t>
            </a:r>
            <a:r>
              <a:rPr lang="en-US" dirty="0" smtClean="0"/>
              <a:t>can </a:t>
            </a:r>
            <a:r>
              <a:rPr lang="en-US" dirty="0"/>
              <a:t>represent how women are portrayed and are also judged when looked at.</a:t>
            </a:r>
          </a:p>
        </p:txBody>
      </p:sp>
    </p:spTree>
    <p:extLst>
      <p:ext uri="{BB962C8B-B14F-4D97-AF65-F5344CB8AC3E}">
        <p14:creationId xmlns:p14="http://schemas.microsoft.com/office/powerpoint/2010/main" val="132518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smtClean="0"/>
              <a:t>nude</a:t>
            </a:r>
            <a:endParaRPr lang="en-US" sz="800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28650" y="6189563"/>
            <a:ext cx="3804454" cy="523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x-none" sz="1800" i="1" dirty="0" smtClean="0"/>
              <a:t>Adam and Eve</a:t>
            </a:r>
            <a:r>
              <a:rPr lang="en-US" altLang="x-none" sz="1800" dirty="0" smtClean="0"/>
              <a:t> by </a:t>
            </a:r>
            <a:r>
              <a:rPr lang="en-US" altLang="x-none" sz="1800" dirty="0" err="1" smtClean="0"/>
              <a:t>Mabuse</a:t>
            </a:r>
            <a:r>
              <a:rPr lang="en-US" altLang="x-none" sz="1800" dirty="0" smtClean="0"/>
              <a:t>, 16</a:t>
            </a:r>
            <a:r>
              <a:rPr lang="en-US" altLang="x-none" sz="1800" baseline="30000" dirty="0" smtClean="0"/>
              <a:t>th</a:t>
            </a:r>
            <a:r>
              <a:rPr lang="en-US" altLang="x-none" sz="1800" dirty="0" smtClean="0"/>
              <a:t> c.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0" y="0"/>
            <a:ext cx="4500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1800" y="1539433"/>
            <a:ext cx="38044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Renaissance art stresses to moment of initial shame in which Adam and Eve cover themselves with fig leaves, but Berger notes how their shame is from a </a:t>
            </a:r>
            <a:r>
              <a:rPr lang="en-US" sz="2400" b="1" dirty="0"/>
              <a:t>third observer</a:t>
            </a:r>
            <a:r>
              <a:rPr lang="en-US" sz="2400" dirty="0"/>
              <a:t>, not from each other. Eve's embarrassment is retained in late secular art with the woman's awareness for the fact that she in being gazed at.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734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smtClean="0"/>
              <a:t>nude</a:t>
            </a:r>
            <a:endParaRPr lang="en-US" sz="800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28650" y="6189563"/>
            <a:ext cx="3804454" cy="523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x-none" sz="1800" i="1" dirty="0"/>
              <a:t>Vanity</a:t>
            </a:r>
            <a:r>
              <a:rPr lang="en-US" altLang="x-none" sz="1800" dirty="0"/>
              <a:t> by Memling 1435 – </a:t>
            </a:r>
            <a:r>
              <a:rPr lang="en-US" altLang="x-none" sz="1800" dirty="0" smtClean="0"/>
              <a:t>1494</a:t>
            </a:r>
            <a:endParaRPr lang="en-US" altLang="x-none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651800" y="1539433"/>
            <a:ext cx="38044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Berger also notes the hypocrisy of using the mirror to represent women's vanity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First </a:t>
            </a:r>
            <a:r>
              <a:rPr lang="en-US" sz="2400" dirty="0"/>
              <a:t>we paint a naked woman for our own pleasure of watching her, and then we place a mirror in her hand and criticize her for enjoying her own figure.  </a:t>
            </a:r>
            <a:endParaRPr lang="en-US" sz="2400" dirty="0"/>
          </a:p>
        </p:txBody>
      </p:sp>
      <p:pic>
        <p:nvPicPr>
          <p:cNvPr id="6" name="Picture 5" descr="memling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121" y="0"/>
            <a:ext cx="42211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1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smtClean="0"/>
              <a:t>nude</a:t>
            </a:r>
            <a:endParaRPr lang="en-US" sz="80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33241" y="6351429"/>
            <a:ext cx="4982901" cy="396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x-none" sz="1800" i="1" smtClean="0"/>
              <a:t>Susannah and the Elders </a:t>
            </a:r>
            <a:r>
              <a:rPr lang="en-US" altLang="x-none" sz="1800" smtClean="0"/>
              <a:t>by Tintoretto, 1518 - 1594</a:t>
            </a:r>
            <a:endParaRPr lang="en-US" altLang="x-none" sz="1800" dirty="0"/>
          </a:p>
        </p:txBody>
      </p:sp>
      <p:pic>
        <p:nvPicPr>
          <p:cNvPr id="6" name="Picture 7" descr="795px-Jacopo_Tintoretto_0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180" y="1515139"/>
            <a:ext cx="6407820" cy="483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9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smtClean="0"/>
              <a:t>nude</a:t>
            </a:r>
            <a:endParaRPr lang="en-US" sz="8000"/>
          </a:p>
        </p:txBody>
      </p:sp>
      <p:sp>
        <p:nvSpPr>
          <p:cNvPr id="3" name="TextBox 2"/>
          <p:cNvSpPr txBox="1"/>
          <p:nvPr/>
        </p:nvSpPr>
        <p:spPr>
          <a:xfrm>
            <a:off x="674950" y="1539433"/>
            <a:ext cx="78635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concluding "Ways of Seeing" John Berger holds that the humanist tradition of European painting holds a contradiction: on the one hand the painter's, owner's and viewer's </a:t>
            </a:r>
            <a:r>
              <a:rPr lang="en-US" sz="2400" b="1" dirty="0"/>
              <a:t>individualism</a:t>
            </a:r>
            <a:r>
              <a:rPr lang="en-US" sz="2400" dirty="0"/>
              <a:t> and on the other the </a:t>
            </a:r>
            <a:r>
              <a:rPr lang="en-US" sz="2400" b="1" dirty="0"/>
              <a:t>object</a:t>
            </a:r>
            <a:r>
              <a:rPr lang="en-US" sz="2400" dirty="0"/>
              <a:t>, the woman, which is treated is abstraction. These unequal relations between men and women are, in Berger's view, deeply assimilated in our culture and in </a:t>
            </a:r>
            <a:r>
              <a:rPr lang="en-US" sz="2400" b="1" dirty="0"/>
              <a:t>the consciousness of women who do to themselves what men do to them </a:t>
            </a:r>
            <a:r>
              <a:rPr lang="en-US" sz="2400" dirty="0"/>
              <a:t>–objectify themselves.  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152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Gender schema theory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74950" y="1539433"/>
            <a:ext cx="7863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Gender schema theory proposes that sex typing derives in large measure from gender-schematic processing, from a generalized readi­ness on the part of the </a:t>
            </a:r>
            <a:r>
              <a:rPr lang="en-US" sz="2400" b="1" dirty="0"/>
              <a:t>child to encode and organize information</a:t>
            </a:r>
            <a:r>
              <a:rPr lang="en-US" sz="2400" dirty="0"/>
              <a:t> - including information about the self - according to the </a:t>
            </a:r>
            <a:r>
              <a:rPr lang="en-US" sz="2400" b="1" dirty="0"/>
              <a:t>culture's definitions</a:t>
            </a:r>
            <a:r>
              <a:rPr lang="en-US" sz="2400" dirty="0"/>
              <a:t> of maleness and femaleness.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950" y="4652732"/>
            <a:ext cx="2604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(Bern </a:t>
            </a:r>
            <a:r>
              <a:rPr lang="is-IS"/>
              <a:t>1985: 186)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04"/>
            <a:ext cx="7886700" cy="1269361"/>
          </a:xfrm>
        </p:spPr>
        <p:txBody>
          <a:bodyPr>
            <a:noAutofit/>
          </a:bodyPr>
          <a:lstStyle/>
          <a:p>
            <a:pPr algn="just"/>
            <a:r>
              <a:rPr lang="en-US" sz="9600" dirty="0" smtClean="0"/>
              <a:t>Ways of seeing</a:t>
            </a:r>
            <a:endParaRPr lang="en-US" sz="9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0685"/>
            <a:ext cx="7886700" cy="3077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smtClean="0"/>
              <a:t>John Berger 1972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5495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Gender schema theory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74950" y="1539433"/>
            <a:ext cx="7863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Gender schema theory proposes that sex typing derives in large measure from gender-schematic processing, from a generalized readi­ness on the part of the </a:t>
            </a:r>
            <a:r>
              <a:rPr lang="en-US" sz="2400" b="1" dirty="0"/>
              <a:t>child to encode and organize information</a:t>
            </a:r>
            <a:r>
              <a:rPr lang="en-US" sz="2400" dirty="0"/>
              <a:t> - including information about the self - according to the </a:t>
            </a:r>
            <a:r>
              <a:rPr lang="en-US" sz="2400" b="1" dirty="0"/>
              <a:t>culture's definitions</a:t>
            </a:r>
            <a:r>
              <a:rPr lang="en-US" sz="2400" dirty="0"/>
              <a:t> of maleness and femaleness.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950" y="3969822"/>
            <a:ext cx="2604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(Bern </a:t>
            </a:r>
            <a:r>
              <a:rPr lang="is-IS"/>
              <a:t>1985: 186)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4949" y="4606723"/>
            <a:ext cx="7543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Guide </a:t>
            </a:r>
            <a:r>
              <a:rPr lang="en-US" sz="2400" dirty="0"/>
              <a:t>information processing by structur­ing experiences, regulating </a:t>
            </a:r>
            <a:r>
              <a:rPr lang="en-US" sz="2400" dirty="0" err="1"/>
              <a:t>behaviour</a:t>
            </a:r>
            <a:r>
              <a:rPr lang="en-US" sz="2400" dirty="0"/>
              <a:t>, and providing bases for making inferences and interpretations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950" y="5960667"/>
            <a:ext cx="352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(Martin and Halverson 1981: 1120)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4950" y="509286"/>
            <a:ext cx="7863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Colley (1959) sought to operationalize this concept by dividing gender roles into three factors: </a:t>
            </a:r>
            <a:r>
              <a:rPr lang="en-US" sz="2400" dirty="0" err="1"/>
              <a:t>biomode</a:t>
            </a:r>
            <a:r>
              <a:rPr lang="en-US" sz="2400" dirty="0"/>
              <a:t>, </a:t>
            </a:r>
            <a:r>
              <a:rPr lang="en-US" sz="2400" dirty="0" err="1"/>
              <a:t>sociomode</a:t>
            </a:r>
            <a:r>
              <a:rPr lang="en-US" sz="2400" dirty="0"/>
              <a:t> and </a:t>
            </a:r>
            <a:r>
              <a:rPr lang="en-US" sz="2400" dirty="0" err="1"/>
              <a:t>psychomode</a:t>
            </a:r>
            <a:r>
              <a:rPr lang="en-US" sz="24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4950" y="2126304"/>
            <a:ext cx="7523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/>
              <a:t>Biomode</a:t>
            </a:r>
            <a:endParaRPr lang="en-US" sz="2200" b="1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200" dirty="0"/>
              <a:t>This refers to the degree of match between gender and physique - for example, the way in which a powerful, muscular body typifies masculinity</a:t>
            </a:r>
            <a:r>
              <a:rPr lang="en-US" sz="2200" dirty="0" smtClean="0"/>
              <a:t>.</a:t>
            </a:r>
          </a:p>
          <a:p>
            <a:r>
              <a:rPr lang="en-US" sz="2200" b="1" dirty="0" err="1" smtClean="0"/>
              <a:t>Sociomode</a:t>
            </a:r>
            <a:endParaRPr lang="en-US" sz="2200" b="1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200" dirty="0"/>
              <a:t>This refers to the extent to which people behave in gender-appropriate ways - for example, the way in which being 'warm and caring' typifies femininity</a:t>
            </a:r>
            <a:r>
              <a:rPr lang="en-US" sz="2200" dirty="0" smtClean="0"/>
              <a:t>.</a:t>
            </a:r>
          </a:p>
          <a:p>
            <a:r>
              <a:rPr lang="en-US" sz="2200" b="1" dirty="0" err="1"/>
              <a:t>Psychomode</a:t>
            </a:r>
            <a:r>
              <a:rPr lang="en-US" sz="2200" dirty="0"/>
              <a:t> </a:t>
            </a:r>
            <a:endParaRPr lang="en-US" sz="22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/>
              <a:t>This </a:t>
            </a:r>
            <a:r>
              <a:rPr lang="en-US" sz="2200" dirty="0"/>
              <a:t>refers to the extent to which attitudes are gender appropriate - for example, the way that not liking people spitting typifies femininity.</a:t>
            </a:r>
          </a:p>
        </p:txBody>
      </p:sp>
    </p:spTree>
    <p:extLst>
      <p:ext uri="{BB962C8B-B14F-4D97-AF65-F5344CB8AC3E}">
        <p14:creationId xmlns:p14="http://schemas.microsoft.com/office/powerpoint/2010/main" val="19486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04"/>
            <a:ext cx="7886700" cy="1269361"/>
          </a:xfrm>
        </p:spPr>
        <p:txBody>
          <a:bodyPr>
            <a:noAutofit/>
          </a:bodyPr>
          <a:lstStyle/>
          <a:p>
            <a:pPr algn="just"/>
            <a:r>
              <a:rPr lang="en-US" sz="9600" dirty="0" smtClean="0"/>
              <a:t>Ways of seeing</a:t>
            </a:r>
            <a:endParaRPr lang="en-US" sz="9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0685"/>
            <a:ext cx="7886700" cy="3077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John Berger believes understanding art is crucial for our </a:t>
            </a:r>
            <a:r>
              <a:rPr lang="en-US" b="1" dirty="0"/>
              <a:t>understanding of the past</a:t>
            </a:r>
            <a:r>
              <a:rPr lang="en-US" dirty="0"/>
              <a:t>, which in turn affects the way we immerse ourselves in the </a:t>
            </a:r>
            <a:r>
              <a:rPr lang="en-US" b="1" dirty="0"/>
              <a:t>present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fact that paintings can be </a:t>
            </a:r>
            <a:r>
              <a:rPr lang="en-US" b="1" dirty="0"/>
              <a:t>mystified</a:t>
            </a:r>
            <a:r>
              <a:rPr lang="en-US" dirty="0"/>
              <a:t>, or their meaning can becomes convoluted due to “learnt assumptions” and authoritative figures telling us what to believe about certain paintings becomes a larger issue than just mystifying art but mystifying our lives and our beliefs on the past.</a:t>
            </a:r>
          </a:p>
        </p:txBody>
      </p:sp>
    </p:spTree>
    <p:extLst>
      <p:ext uri="{BB962C8B-B14F-4D97-AF65-F5344CB8AC3E}">
        <p14:creationId xmlns:p14="http://schemas.microsoft.com/office/powerpoint/2010/main" val="153553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04"/>
            <a:ext cx="7886700" cy="1269361"/>
          </a:xfrm>
        </p:spPr>
        <p:txBody>
          <a:bodyPr>
            <a:noAutofit/>
          </a:bodyPr>
          <a:lstStyle/>
          <a:p>
            <a:pPr algn="just"/>
            <a:r>
              <a:rPr lang="en-US" sz="9600" dirty="0" smtClean="0"/>
              <a:t>Ways of seeing</a:t>
            </a:r>
            <a:endParaRPr lang="en-US" sz="9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0685"/>
            <a:ext cx="7886700" cy="3077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“It is not possible to produce circumstantial evidence to establish what their relations were. But there is evidence of </a:t>
            </a:r>
            <a:r>
              <a:rPr lang="en-US" b="1" dirty="0"/>
              <a:t>a group of men and a group of women as seen by another man, the painter</a:t>
            </a:r>
            <a:r>
              <a:rPr lang="en-US" dirty="0"/>
              <a:t>. Study this evidence and judge for yourself,”</a:t>
            </a:r>
          </a:p>
        </p:txBody>
      </p:sp>
    </p:spTree>
    <p:extLst>
      <p:ext uri="{BB962C8B-B14F-4D97-AF65-F5344CB8AC3E}">
        <p14:creationId xmlns:p14="http://schemas.microsoft.com/office/powerpoint/2010/main" val="7526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04"/>
            <a:ext cx="7886700" cy="1269361"/>
          </a:xfrm>
        </p:spPr>
        <p:txBody>
          <a:bodyPr>
            <a:noAutofit/>
          </a:bodyPr>
          <a:lstStyle/>
          <a:p>
            <a:pPr algn="just"/>
            <a:r>
              <a:rPr lang="en-US" sz="9600" dirty="0" smtClean="0"/>
              <a:t>Ways of seeing</a:t>
            </a:r>
            <a:endParaRPr lang="en-US" sz="9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0685"/>
            <a:ext cx="7886700" cy="3077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meaning of an artwork is processed differently for each individual over the course of a time period. This difference results from </a:t>
            </a:r>
            <a:r>
              <a:rPr lang="en-US" b="1" dirty="0"/>
              <a:t>individual perception</a:t>
            </a:r>
            <a:r>
              <a:rPr lang="en-US" dirty="0"/>
              <a:t>, in which people put </a:t>
            </a:r>
            <a:r>
              <a:rPr lang="en-US" b="1" dirty="0"/>
              <a:t>their experience, moral values, social relations, and societal issues into context</a:t>
            </a:r>
            <a:r>
              <a:rPr lang="en-US" dirty="0"/>
              <a:t>, when understanding an artwork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04"/>
            <a:ext cx="7886700" cy="1269361"/>
          </a:xfrm>
        </p:spPr>
        <p:txBody>
          <a:bodyPr>
            <a:noAutofit/>
          </a:bodyPr>
          <a:lstStyle/>
          <a:p>
            <a:pPr algn="just"/>
            <a:r>
              <a:rPr lang="en-US" sz="9600" dirty="0" smtClean="0"/>
              <a:t>Ways of seeing</a:t>
            </a:r>
            <a:endParaRPr lang="en-US" sz="9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0685"/>
            <a:ext cx="7886700" cy="30775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“The process of seeing painting, or of seeing anything else, is less spontaneous &amp; </a:t>
            </a:r>
            <a:r>
              <a:rPr lang="en-US" b="1" dirty="0" smtClean="0"/>
              <a:t>natural</a:t>
            </a:r>
            <a:r>
              <a:rPr lang="en-US" dirty="0" smtClean="0"/>
              <a:t> than we tend to believe.” (From episode 1 of the BBC series)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art of the past is being </a:t>
            </a:r>
            <a:r>
              <a:rPr lang="en-US" b="1" dirty="0" smtClean="0"/>
              <a:t>mystified</a:t>
            </a:r>
            <a:r>
              <a:rPr lang="en-US" dirty="0" smtClean="0"/>
              <a:t> because a privileged minority is striving to invent a history which can retrospectively justify the role of the classes.”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04"/>
            <a:ext cx="7886700" cy="1269361"/>
          </a:xfrm>
        </p:spPr>
        <p:txBody>
          <a:bodyPr>
            <a:noAutofit/>
          </a:bodyPr>
          <a:lstStyle/>
          <a:p>
            <a:pPr algn="just"/>
            <a:r>
              <a:rPr lang="en-US" sz="9600" dirty="0" smtClean="0"/>
              <a:t>Ways of seeing</a:t>
            </a:r>
            <a:endParaRPr lang="en-US" sz="9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0685"/>
            <a:ext cx="7886700" cy="3077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Berger asserts that this perception is followed by </a:t>
            </a:r>
            <a:r>
              <a:rPr lang="en-US" b="1" dirty="0"/>
              <a:t>assumptions</a:t>
            </a:r>
            <a:r>
              <a:rPr lang="en-US" dirty="0"/>
              <a:t> and </a:t>
            </a:r>
            <a:r>
              <a:rPr lang="en-US" b="1" dirty="0"/>
              <a:t>over-analyses</a:t>
            </a:r>
            <a:r>
              <a:rPr lang="en-US" dirty="0"/>
              <a:t> that obscure the true meanings of artwork, and </a:t>
            </a:r>
            <a:r>
              <a:rPr lang="en-US" b="1" dirty="0"/>
              <a:t>thus give birth to </a:t>
            </a:r>
            <a:r>
              <a:rPr lang="en-US" b="1" dirty="0">
                <a:solidFill>
                  <a:srgbClr val="FF0000"/>
                </a:solidFill>
              </a:rPr>
              <a:t>mystification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64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1304"/>
            <a:ext cx="7886700" cy="1269361"/>
          </a:xfrm>
        </p:spPr>
        <p:txBody>
          <a:bodyPr>
            <a:noAutofit/>
          </a:bodyPr>
          <a:lstStyle/>
          <a:p>
            <a:pPr algn="just"/>
            <a:r>
              <a:rPr lang="en-US" sz="9600" dirty="0" smtClean="0"/>
              <a:t>Ways of seeing</a:t>
            </a:r>
            <a:endParaRPr lang="en-US" sz="9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4155"/>
            <a:ext cx="7886700" cy="3077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gap between the words we use and the way we see?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does our environment influence the way we see things?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5064" y="3813990"/>
            <a:ext cx="5933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Perception</a:t>
            </a:r>
          </a:p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Is influenced by our surroundings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8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86" y="365126"/>
            <a:ext cx="8534027" cy="5817140"/>
          </a:xfrm>
        </p:spPr>
      </p:pic>
      <p:sp>
        <p:nvSpPr>
          <p:cNvPr id="6" name="TextBox 5"/>
          <p:cNvSpPr txBox="1"/>
          <p:nvPr/>
        </p:nvSpPr>
        <p:spPr>
          <a:xfrm>
            <a:off x="304986" y="6221176"/>
            <a:ext cx="765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Frans</a:t>
            </a:r>
            <a:r>
              <a:rPr lang="en-US" dirty="0"/>
              <a:t> Hals - </a:t>
            </a:r>
            <a:r>
              <a:rPr lang="en-US" dirty="0" err="1" smtClean="0"/>
              <a:t>Regentesses</a:t>
            </a:r>
            <a:r>
              <a:rPr lang="en-US" dirty="0" smtClean="0"/>
              <a:t> </a:t>
            </a:r>
            <a:r>
              <a:rPr lang="en-US" dirty="0"/>
              <a:t>of the Old Men's </a:t>
            </a:r>
            <a:r>
              <a:rPr lang="en-US" dirty="0" smtClean="0"/>
              <a:t>Almshouse  1664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2752</TotalTime>
  <Words>1075</Words>
  <Application>Microsoft Macintosh PowerPoint</Application>
  <PresentationFormat>On-screen Show (4:3)</PresentationFormat>
  <Paragraphs>70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Black</vt:lpstr>
      <vt:lpstr>Calibri</vt:lpstr>
      <vt:lpstr>Calibri Light</vt:lpstr>
      <vt:lpstr>Mangal</vt:lpstr>
      <vt:lpstr>Arial</vt:lpstr>
      <vt:lpstr>Office Theme</vt:lpstr>
      <vt:lpstr>PowerPoint Presentation</vt:lpstr>
      <vt:lpstr>Ways of seeing</vt:lpstr>
      <vt:lpstr>Ways of seeing</vt:lpstr>
      <vt:lpstr>Ways of seeing</vt:lpstr>
      <vt:lpstr>Ways of seeing</vt:lpstr>
      <vt:lpstr>Ways of seeing</vt:lpstr>
      <vt:lpstr>Ways of seeing</vt:lpstr>
      <vt:lpstr>Ways of seeing</vt:lpstr>
      <vt:lpstr>PowerPoint Presentation</vt:lpstr>
      <vt:lpstr>PowerPoint Presentation</vt:lpstr>
      <vt:lpstr>PowerPoint Presentation</vt:lpstr>
      <vt:lpstr>PowerPoint Presentation</vt:lpstr>
      <vt:lpstr>nude</vt:lpstr>
      <vt:lpstr>nude</vt:lpstr>
      <vt:lpstr>nude</vt:lpstr>
      <vt:lpstr>nude</vt:lpstr>
      <vt:lpstr>nude</vt:lpstr>
      <vt:lpstr>nude</vt:lpstr>
      <vt:lpstr>Gender schema theory</vt:lpstr>
      <vt:lpstr>Gender schema theory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</dc:title>
  <dc:creator>tony lim</dc:creator>
  <cp:lastModifiedBy>tony lim</cp:lastModifiedBy>
  <cp:revision>88</cp:revision>
  <dcterms:created xsi:type="dcterms:W3CDTF">2017-02-17T10:11:34Z</dcterms:created>
  <dcterms:modified xsi:type="dcterms:W3CDTF">2017-03-04T07:15:17Z</dcterms:modified>
</cp:coreProperties>
</file>