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85" r:id="rId4"/>
    <p:sldId id="268" r:id="rId5"/>
    <p:sldId id="269" r:id="rId6"/>
    <p:sldId id="270" r:id="rId7"/>
    <p:sldId id="271" r:id="rId8"/>
    <p:sldId id="274" r:id="rId9"/>
    <p:sldId id="275" r:id="rId10"/>
    <p:sldId id="276" r:id="rId11"/>
    <p:sldId id="277" r:id="rId12"/>
    <p:sldId id="272" r:id="rId13"/>
    <p:sldId id="273" r:id="rId14"/>
    <p:sldId id="278" r:id="rId15"/>
    <p:sldId id="279" r:id="rId16"/>
    <p:sldId id="280" r:id="rId17"/>
    <p:sldId id="281" r:id="rId18"/>
    <p:sldId id="282" r:id="rId19"/>
    <p:sldId id="259" r:id="rId20"/>
    <p:sldId id="260" r:id="rId21"/>
    <p:sldId id="261" r:id="rId22"/>
    <p:sldId id="256" r:id="rId23"/>
    <p:sldId id="262" r:id="rId24"/>
    <p:sldId id="283" r:id="rId25"/>
    <p:sldId id="284" r:id="rId26"/>
    <p:sldId id="263" r:id="rId27"/>
    <p:sldId id="264" r:id="rId28"/>
    <p:sldId id="265" r:id="rId29"/>
    <p:sldId id="266" r:id="rId30"/>
    <p:sldId id="2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7"/>
    <p:restoredTop sz="86378"/>
  </p:normalViewPr>
  <p:slideViewPr>
    <p:cSldViewPr snapToGrid="0" snapToObjects="1">
      <p:cViewPr varScale="1">
        <p:scale>
          <a:sx n="96" d="100"/>
          <a:sy n="96" d="100"/>
        </p:scale>
        <p:origin x="168"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4415F0-1A0A-6C41-B237-26BF37AC03C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415F0-1A0A-6C41-B237-26BF37AC03C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415F0-1A0A-6C41-B237-26BF37AC03C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415F0-1A0A-6C41-B237-26BF37AC03C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415F0-1A0A-6C41-B237-26BF37AC03C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4415F0-1A0A-6C41-B237-26BF37AC03C1}"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4415F0-1A0A-6C41-B237-26BF37AC03C1}"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4415F0-1A0A-6C41-B237-26BF37AC03C1}"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415F0-1A0A-6C41-B237-26BF37AC03C1}"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415F0-1A0A-6C41-B237-26BF37AC03C1}"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415F0-1A0A-6C41-B237-26BF37AC03C1}"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A47A8-73AC-114F-8A4D-96037A0F7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415F0-1A0A-6C41-B237-26BF37AC03C1}" type="datetimeFigureOut">
              <a:rPr lang="en-US" smtClean="0"/>
              <a:t>2/17/17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A47A8-73AC-114F-8A4D-96037A0F7F98}" type="slidenum">
              <a:rPr lang="en-US" smtClean="0"/>
              <a:t>‹#›</a:t>
            </a:fld>
            <a:endParaRPr lang="en-US"/>
          </a:p>
        </p:txBody>
      </p:sp>
    </p:spTree>
    <p:extLst>
      <p:ext uri="{BB962C8B-B14F-4D97-AF65-F5344CB8AC3E}">
        <p14:creationId xmlns:p14="http://schemas.microsoft.com/office/powerpoint/2010/main" val="1658854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1.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93024" y="293708"/>
            <a:ext cx="7886700" cy="4351338"/>
          </a:xfrm>
        </p:spPr>
        <p:txBody>
          <a:bodyPr/>
          <a:lstStyle/>
          <a:p>
            <a:pPr marL="0" indent="0">
              <a:buNone/>
            </a:pPr>
            <a:r>
              <a:rPr lang="en-US" dirty="0" smtClean="0"/>
              <a:t>Professional Diploma in Fine Art </a:t>
            </a:r>
            <a:r>
              <a:rPr lang="mr-IN" dirty="0" smtClean="0"/>
              <a:t>–</a:t>
            </a:r>
            <a:r>
              <a:rPr lang="en-US" dirty="0" smtClean="0"/>
              <a:t> Gateway to Art</a:t>
            </a:r>
          </a:p>
          <a:p>
            <a:pPr marL="0" indent="0">
              <a:buNone/>
            </a:pPr>
            <a:r>
              <a:rPr lang="en-US" dirty="0" smtClean="0"/>
              <a:t>16-FA302112-1AP</a:t>
            </a:r>
          </a:p>
          <a:p>
            <a:pPr marL="0" indent="0">
              <a:buNone/>
            </a:pPr>
            <a:r>
              <a:rPr lang="en-US" sz="6000" dirty="0" smtClean="0">
                <a:latin typeface="Arial" charset="0"/>
                <a:ea typeface="Arial" charset="0"/>
                <a:cs typeface="Arial" charset="0"/>
              </a:rPr>
              <a:t>VISUAL VIBRANCY</a:t>
            </a:r>
          </a:p>
          <a:p>
            <a:pPr marL="0" indent="0">
              <a:buNone/>
            </a:pPr>
            <a:r>
              <a:rPr lang="en-US" dirty="0" smtClean="0">
                <a:latin typeface="Arial" charset="0"/>
                <a:ea typeface="Arial" charset="0"/>
                <a:cs typeface="Arial" charset="0"/>
              </a:rPr>
              <a:t>Lecturer: Tony Lim</a:t>
            </a:r>
            <a:endParaRPr lang="en-US" dirty="0">
              <a:latin typeface="Arial" charset="0"/>
              <a:ea typeface="Arial" charset="0"/>
              <a:cs typeface="Arial" charset="0"/>
            </a:endParaRPr>
          </a:p>
        </p:txBody>
      </p:sp>
      <p:sp>
        <p:nvSpPr>
          <p:cNvPr id="8" name="TextBox 7"/>
          <p:cNvSpPr txBox="1"/>
          <p:nvPr/>
        </p:nvSpPr>
        <p:spPr>
          <a:xfrm>
            <a:off x="5878285" y="2161308"/>
            <a:ext cx="3384467" cy="5478423"/>
          </a:xfrm>
          <a:prstGeom prst="rect">
            <a:avLst/>
          </a:prstGeom>
          <a:noFill/>
        </p:spPr>
        <p:txBody>
          <a:bodyPr wrap="square" rtlCol="0">
            <a:spAutoFit/>
          </a:bodyPr>
          <a:lstStyle/>
          <a:p>
            <a:r>
              <a:rPr lang="en-US" sz="35000" smtClean="0"/>
              <a:t>1</a:t>
            </a:r>
            <a:endParaRPr lang="en-US" sz="35000"/>
          </a:p>
        </p:txBody>
      </p:sp>
    </p:spTree>
    <p:extLst>
      <p:ext uri="{BB962C8B-B14F-4D97-AF65-F5344CB8AC3E}">
        <p14:creationId xmlns:p14="http://schemas.microsoft.com/office/powerpoint/2010/main" val="157555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88225"/>
            <a:ext cx="7886700" cy="4607626"/>
          </a:xfrm>
        </p:spPr>
        <p:txBody>
          <a:bodyPr>
            <a:noAutofit/>
          </a:bodyPr>
          <a:lstStyle/>
          <a:p>
            <a:pPr marL="0" indent="0">
              <a:buNone/>
            </a:pPr>
            <a:r>
              <a:rPr lang="en-US" b="1" dirty="0" smtClean="0"/>
              <a:t>Image</a:t>
            </a:r>
          </a:p>
          <a:p>
            <a:r>
              <a:rPr lang="en-US" dirty="0"/>
              <a:t>Every image has a number of formal components. S</a:t>
            </a:r>
            <a:r>
              <a:rPr lang="en-US" dirty="0" smtClean="0"/>
              <a:t>ome </a:t>
            </a:r>
            <a:r>
              <a:rPr lang="en-US" dirty="0"/>
              <a:t>of these components will be caused by the </a:t>
            </a:r>
            <a:r>
              <a:rPr lang="en-US" b="1" dirty="0"/>
              <a:t>technologies</a:t>
            </a:r>
            <a:r>
              <a:rPr lang="en-US" dirty="0"/>
              <a:t> used to make, reproduce or display the image. </a:t>
            </a:r>
            <a:endParaRPr lang="en-US" dirty="0" smtClean="0"/>
          </a:p>
          <a:p>
            <a:r>
              <a:rPr lang="en-US" dirty="0"/>
              <a:t>Other components of an image will depend on </a:t>
            </a:r>
            <a:r>
              <a:rPr lang="en-US" b="1" dirty="0"/>
              <a:t>social</a:t>
            </a:r>
            <a:r>
              <a:rPr lang="en-US" dirty="0"/>
              <a:t> practices. </a:t>
            </a:r>
            <a:endParaRPr lang="en-US" dirty="0" smtClean="0"/>
          </a:p>
          <a:p>
            <a:r>
              <a:rPr lang="en-US" dirty="0" smtClean="0"/>
              <a:t>The most </a:t>
            </a:r>
            <a:r>
              <a:rPr lang="en-US" dirty="0"/>
              <a:t>important to an image's own effects, therefore, is often argued to be its </a:t>
            </a:r>
            <a:r>
              <a:rPr lang="en-US" b="1" dirty="0" smtClean="0"/>
              <a:t>compositionality</a:t>
            </a:r>
            <a:r>
              <a:rPr lang="en-US" dirty="0" smtClean="0"/>
              <a:t>.</a:t>
            </a:r>
            <a:endParaRPr lang="en-US" dirty="0"/>
          </a:p>
        </p:txBody>
      </p:sp>
    </p:spTree>
    <p:extLst>
      <p:ext uri="{BB962C8B-B14F-4D97-AF65-F5344CB8AC3E}">
        <p14:creationId xmlns:p14="http://schemas.microsoft.com/office/powerpoint/2010/main" val="77777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88225"/>
            <a:ext cx="7886700" cy="2511971"/>
          </a:xfrm>
        </p:spPr>
        <p:txBody>
          <a:bodyPr>
            <a:noAutofit/>
          </a:bodyPr>
          <a:lstStyle/>
          <a:p>
            <a:pPr marL="0" indent="0">
              <a:buNone/>
            </a:pPr>
            <a:r>
              <a:rPr lang="en-US" b="1" dirty="0" smtClean="0"/>
              <a:t>Audiences</a:t>
            </a:r>
          </a:p>
          <a:p>
            <a:r>
              <a:rPr lang="en-US" dirty="0" smtClean="0"/>
              <a:t>It refers </a:t>
            </a:r>
            <a:r>
              <a:rPr lang="en-US" dirty="0"/>
              <a:t>to the process by which a visual image has its meanings renegotiated, or even rejected, by particular audiences watching in </a:t>
            </a:r>
            <a:r>
              <a:rPr lang="en-US" dirty="0" smtClean="0"/>
              <a:t>specific </a:t>
            </a:r>
            <a:r>
              <a:rPr lang="en-US" dirty="0"/>
              <a:t>circumstances.</a:t>
            </a:r>
            <a:endParaRPr lang="en-US" dirty="0"/>
          </a:p>
        </p:txBody>
      </p:sp>
    </p:spTree>
    <p:extLst>
      <p:ext uri="{BB962C8B-B14F-4D97-AF65-F5344CB8AC3E}">
        <p14:creationId xmlns:p14="http://schemas.microsoft.com/office/powerpoint/2010/main" val="29566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88225"/>
            <a:ext cx="7886700" cy="4607626"/>
          </a:xfrm>
        </p:spPr>
        <p:txBody>
          <a:bodyPr>
            <a:noAutofit/>
          </a:bodyPr>
          <a:lstStyle/>
          <a:p>
            <a:pPr marL="0" indent="0">
              <a:buNone/>
            </a:pPr>
            <a:r>
              <a:rPr lang="en-US" dirty="0" smtClean="0"/>
              <a:t>Three elements that contribute </a:t>
            </a:r>
            <a:r>
              <a:rPr lang="en-US" dirty="0"/>
              <a:t>to a critical understanding </a:t>
            </a:r>
            <a:r>
              <a:rPr lang="en-US" dirty="0" smtClean="0"/>
              <a:t>of images:</a:t>
            </a:r>
          </a:p>
          <a:p>
            <a:pPr marL="0" indent="0">
              <a:buNone/>
            </a:pPr>
            <a:endParaRPr lang="en-US" dirty="0" smtClean="0"/>
          </a:p>
          <a:p>
            <a:r>
              <a:rPr lang="en-US" b="1" dirty="0"/>
              <a:t>Technological</a:t>
            </a:r>
            <a:r>
              <a:rPr lang="en-US" dirty="0"/>
              <a:t>: </a:t>
            </a:r>
            <a:r>
              <a:rPr lang="en-US" dirty="0" smtClean="0"/>
              <a:t>defines </a:t>
            </a:r>
            <a:r>
              <a:rPr lang="en-US" dirty="0"/>
              <a:t>a visual technology as </a:t>
            </a:r>
            <a:r>
              <a:rPr lang="en-US" dirty="0" smtClean="0"/>
              <a:t>“any </a:t>
            </a:r>
            <a:r>
              <a:rPr lang="en-US" dirty="0"/>
              <a:t>form of apparatus designed either to be looked at or to enhance natural vision, from oil paintings to television and the </a:t>
            </a:r>
            <a:r>
              <a:rPr lang="en-US" dirty="0" smtClean="0"/>
              <a:t>Internet” (</a:t>
            </a:r>
            <a:r>
              <a:rPr lang="en-US" dirty="0" err="1" smtClean="0"/>
              <a:t>Mirzoeff</a:t>
            </a:r>
            <a:r>
              <a:rPr lang="en-US" dirty="0" smtClean="0"/>
              <a:t>, 1998).</a:t>
            </a:r>
          </a:p>
        </p:txBody>
      </p:sp>
    </p:spTree>
    <p:extLst>
      <p:ext uri="{BB962C8B-B14F-4D97-AF65-F5344CB8AC3E}">
        <p14:creationId xmlns:p14="http://schemas.microsoft.com/office/powerpoint/2010/main" val="33324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88225"/>
            <a:ext cx="7886700" cy="4607626"/>
          </a:xfrm>
        </p:spPr>
        <p:txBody>
          <a:bodyPr>
            <a:noAutofit/>
          </a:bodyPr>
          <a:lstStyle/>
          <a:p>
            <a:r>
              <a:rPr lang="en-US" b="1" dirty="0"/>
              <a:t>Compositional</a:t>
            </a:r>
            <a:r>
              <a:rPr lang="en-US" dirty="0"/>
              <a:t>: When an image is made, it draws on a number of formal strategies: content, </a:t>
            </a:r>
            <a:r>
              <a:rPr lang="en-US" dirty="0" err="1"/>
              <a:t>colour</a:t>
            </a:r>
            <a:r>
              <a:rPr lang="en-US" dirty="0"/>
              <a:t> and spatial </a:t>
            </a:r>
            <a:r>
              <a:rPr lang="en-US" dirty="0" smtClean="0"/>
              <a:t>organization, etc. (Berger, 1972)</a:t>
            </a:r>
          </a:p>
          <a:p>
            <a:endParaRPr lang="en-US" dirty="0" smtClean="0"/>
          </a:p>
          <a:p>
            <a:r>
              <a:rPr lang="en-US" b="1" dirty="0"/>
              <a:t>Social</a:t>
            </a:r>
            <a:r>
              <a:rPr lang="en-US" dirty="0"/>
              <a:t>: </a:t>
            </a:r>
            <a:r>
              <a:rPr lang="en-US" dirty="0" smtClean="0"/>
              <a:t>The </a:t>
            </a:r>
            <a:r>
              <a:rPr lang="en-US" dirty="0"/>
              <a:t>range of economic, social and political relations, institutions and practices that surround an image and through which it is seen and used.</a:t>
            </a:r>
            <a:endParaRPr lang="en-US" dirty="0"/>
          </a:p>
        </p:txBody>
      </p:sp>
    </p:spTree>
    <p:extLst>
      <p:ext uri="{BB962C8B-B14F-4D97-AF65-F5344CB8AC3E}">
        <p14:creationId xmlns:p14="http://schemas.microsoft.com/office/powerpoint/2010/main" val="464178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Web Video Player"/>
              <p:cNvGraphicFramePr>
                <a:graphicFrameLocks noGrp="1"/>
              </p:cNvGraphicFramePr>
              <p:nvPr>
                <p:ph idx="1"/>
                <p:extLst>
                  <p:ext uri="{D42A27DB-BD31-4B8C-83A1-F6EECF244321}">
                    <p14:modId xmlns:p14="http://schemas.microsoft.com/office/powerpoint/2010/main" val="2005060768"/>
                  </p:ext>
                </p:extLst>
              </p:nvPr>
            </p:nvGraphicFramePr>
            <p:xfrm>
              <a:off x="628650" y="1825625"/>
              <a:ext cx="78867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Web Video Player"/>
              <p:cNvPicPr>
                <a:picLocks noGrp="1" noRot="1" noChangeAspect="1" noMove="1" noResize="1" noEditPoints="1" noAdjustHandles="1" noChangeArrowheads="1" noChangeShapeType="1"/>
              </p:cNvPicPr>
              <p:nvPr/>
            </p:nvPicPr>
            <p:blipFill>
              <a:blip r:embed="rId3"/>
              <a:stretch>
                <a:fillRect/>
              </a:stretch>
            </p:blipFill>
            <p:spPr>
              <a:xfrm>
                <a:off x="628650" y="1825625"/>
                <a:ext cx="7886700" cy="4351338"/>
              </a:xfrm>
              <a:prstGeom prst="rect">
                <a:avLst/>
              </a:prstGeom>
            </p:spPr>
          </p:pic>
        </mc:Fallback>
      </mc:AlternateContent>
    </p:spTree>
    <p:extLst>
      <p:ext uri="{BB962C8B-B14F-4D97-AF65-F5344CB8AC3E}">
        <p14:creationId xmlns:p14="http://schemas.microsoft.com/office/powerpoint/2010/main" val="146341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9"/>
            <a:ext cx="9144000" cy="4572000"/>
          </a:xfrm>
        </p:spPr>
      </p:pic>
    </p:spTree>
    <p:extLst>
      <p:ext uri="{BB962C8B-B14F-4D97-AF65-F5344CB8AC3E}">
        <p14:creationId xmlns:p14="http://schemas.microsoft.com/office/powerpoint/2010/main" val="136635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558" y="-22286"/>
            <a:ext cx="5233327" cy="6880286"/>
          </a:xfrm>
        </p:spPr>
      </p:pic>
    </p:spTree>
    <p:extLst>
      <p:ext uri="{BB962C8B-B14F-4D97-AF65-F5344CB8AC3E}">
        <p14:creationId xmlns:p14="http://schemas.microsoft.com/office/powerpoint/2010/main" val="779014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6204" y="-24554"/>
            <a:ext cx="5113175" cy="6894265"/>
          </a:xfrm>
        </p:spPr>
      </p:pic>
    </p:spTree>
    <p:extLst>
      <p:ext uri="{BB962C8B-B14F-4D97-AF65-F5344CB8AC3E}">
        <p14:creationId xmlns:p14="http://schemas.microsoft.com/office/powerpoint/2010/main" val="184198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253" y="-19734"/>
            <a:ext cx="5394301" cy="6877733"/>
          </a:xfrm>
        </p:spPr>
      </p:pic>
    </p:spTree>
    <p:extLst>
      <p:ext uri="{BB962C8B-B14F-4D97-AF65-F5344CB8AC3E}">
        <p14:creationId xmlns:p14="http://schemas.microsoft.com/office/powerpoint/2010/main" val="136446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39"/>
            <a:ext cx="7772400" cy="623310"/>
          </a:xfrm>
        </p:spPr>
        <p:txBody>
          <a:bodyPr>
            <a:normAutofit fontScale="90000"/>
          </a:bodyPr>
          <a:lstStyle/>
          <a:p>
            <a:r>
              <a:rPr lang="en-US" smtClean="0"/>
              <a:t>Representation</a:t>
            </a:r>
            <a:endParaRPr lang="en-US"/>
          </a:p>
        </p:txBody>
      </p:sp>
      <p:sp>
        <p:nvSpPr>
          <p:cNvPr id="3" name="Subtitle 2"/>
          <p:cNvSpPr>
            <a:spLocks noGrp="1"/>
          </p:cNvSpPr>
          <p:nvPr>
            <p:ph type="subTitle" idx="1"/>
          </p:nvPr>
        </p:nvSpPr>
        <p:spPr>
          <a:xfrm>
            <a:off x="1143000" y="1417638"/>
            <a:ext cx="7315200" cy="4144962"/>
          </a:xfrm>
        </p:spPr>
        <p:txBody>
          <a:bodyPr/>
          <a:lstStyle/>
          <a:p>
            <a:pPr algn="l"/>
            <a:r>
              <a:rPr lang="en-US" altLang="x-none" sz="2800" dirty="0" smtClean="0"/>
              <a:t>Which of the following do you think accurately represents reality?</a:t>
            </a:r>
            <a:endParaRPr lang="en-US" altLang="x-none" sz="2800" dirty="0"/>
          </a:p>
          <a:p>
            <a:endParaRPr lang="en-US" dirty="0"/>
          </a:p>
        </p:txBody>
      </p:sp>
      <p:sp>
        <p:nvSpPr>
          <p:cNvPr id="4" name="TextBox 3"/>
          <p:cNvSpPr txBox="1"/>
          <p:nvPr/>
        </p:nvSpPr>
        <p:spPr>
          <a:xfrm>
            <a:off x="1281482" y="3346537"/>
            <a:ext cx="5747151" cy="2554545"/>
          </a:xfrm>
          <a:prstGeom prst="rect">
            <a:avLst/>
          </a:prstGeom>
          <a:noFill/>
        </p:spPr>
        <p:txBody>
          <a:bodyPr wrap="none" rtlCol="0">
            <a:spAutoFit/>
          </a:bodyPr>
          <a:lstStyle/>
          <a:p>
            <a:pPr marL="571500" indent="-571500">
              <a:buFont typeface="Arial" charset="0"/>
              <a:buChar char="•"/>
            </a:pPr>
            <a:r>
              <a:rPr lang="en-US" sz="4000" dirty="0" smtClean="0"/>
              <a:t>a television newscast</a:t>
            </a:r>
          </a:p>
          <a:p>
            <a:pPr marL="571500" indent="-571500">
              <a:buFont typeface="Arial" charset="0"/>
              <a:buChar char="•"/>
            </a:pPr>
            <a:r>
              <a:rPr lang="en-US" sz="4000" dirty="0" smtClean="0"/>
              <a:t>a documentary</a:t>
            </a:r>
          </a:p>
          <a:p>
            <a:pPr marL="571500" indent="-571500">
              <a:buFont typeface="Arial" charset="0"/>
              <a:buChar char="•"/>
            </a:pPr>
            <a:r>
              <a:rPr lang="en-US" sz="4000" dirty="0" smtClean="0"/>
              <a:t>a Reality TV </a:t>
            </a:r>
            <a:r>
              <a:rPr lang="en-US" sz="4000" dirty="0" err="1" smtClean="0"/>
              <a:t>programme</a:t>
            </a:r>
            <a:endParaRPr lang="en-US" sz="4000" dirty="0" smtClean="0"/>
          </a:p>
          <a:p>
            <a:pPr marL="571500" indent="-571500">
              <a:buFont typeface="Arial" charset="0"/>
              <a:buChar char="•"/>
            </a:pPr>
            <a:r>
              <a:rPr lang="en-US" sz="4000" dirty="0" smtClean="0"/>
              <a:t>a TV drama</a:t>
            </a:r>
            <a:endParaRPr lang="en-US" sz="4000" dirty="0"/>
          </a:p>
        </p:txBody>
      </p:sp>
    </p:spTree>
    <p:extLst>
      <p:ext uri="{BB962C8B-B14F-4D97-AF65-F5344CB8AC3E}">
        <p14:creationId xmlns:p14="http://schemas.microsoft.com/office/powerpoint/2010/main" val="139962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2592"/>
            <a:ext cx="7886700" cy="1325563"/>
          </a:xfrm>
        </p:spPr>
        <p:txBody>
          <a:bodyPr>
            <a:noAutofit/>
          </a:bodyPr>
          <a:lstStyle/>
          <a:p>
            <a:pPr algn="just"/>
            <a:r>
              <a:rPr lang="en-US" sz="9600" dirty="0" smtClean="0"/>
              <a:t>Researching </a:t>
            </a:r>
            <a:r>
              <a:rPr lang="en-US" sz="9600" dirty="0"/>
              <a:t>visual materials</a:t>
            </a:r>
            <a:br>
              <a:rPr lang="en-US" sz="9600" dirty="0"/>
            </a:b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3099459"/>
            <a:ext cx="7886700" cy="3077503"/>
          </a:xfrm>
        </p:spPr>
        <p:txBody>
          <a:bodyPr/>
          <a:lstStyle/>
          <a:p>
            <a:r>
              <a:rPr lang="en-US" dirty="0" smtClean="0"/>
              <a:t>It is worth emphasizing that there is no single or “correct” answer to the question, “What does this image mean?” or “What is this ad saying?”</a:t>
            </a:r>
          </a:p>
          <a:p>
            <a:r>
              <a:rPr lang="en-US" dirty="0" smtClean="0"/>
              <a:t>Since there is no law which can guarantee that things will have “one, true meaning”, or that meanings won’t change over time, work in this area is bound to be interpretative.</a:t>
            </a:r>
            <a:endParaRPr lang="en-US" dirty="0"/>
          </a:p>
        </p:txBody>
      </p:sp>
      <p:sp>
        <p:nvSpPr>
          <p:cNvPr id="4" name="TextBox 3"/>
          <p:cNvSpPr txBox="1"/>
          <p:nvPr/>
        </p:nvSpPr>
        <p:spPr>
          <a:xfrm>
            <a:off x="7040880" y="6309360"/>
            <a:ext cx="3277144" cy="369332"/>
          </a:xfrm>
          <a:prstGeom prst="rect">
            <a:avLst/>
          </a:prstGeom>
          <a:noFill/>
        </p:spPr>
        <p:txBody>
          <a:bodyPr wrap="square" rtlCol="0">
            <a:spAutoFit/>
          </a:bodyPr>
          <a:lstStyle/>
          <a:p>
            <a:r>
              <a:rPr lang="en-US" dirty="0" smtClean="0"/>
              <a:t>Hall, 1997</a:t>
            </a:r>
            <a:endParaRPr lang="en-US" dirty="0"/>
          </a:p>
        </p:txBody>
      </p:sp>
    </p:spTree>
    <p:extLst>
      <p:ext uri="{BB962C8B-B14F-4D97-AF65-F5344CB8AC3E}">
        <p14:creationId xmlns:p14="http://schemas.microsoft.com/office/powerpoint/2010/main" val="1954953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39"/>
            <a:ext cx="7772400" cy="623310"/>
          </a:xfrm>
        </p:spPr>
        <p:txBody>
          <a:bodyPr>
            <a:normAutofit fontScale="90000"/>
          </a:bodyPr>
          <a:lstStyle/>
          <a:p>
            <a:r>
              <a:rPr lang="en-US" smtClean="0"/>
              <a:t>Representation</a:t>
            </a:r>
            <a:endParaRPr lang="en-US"/>
          </a:p>
        </p:txBody>
      </p:sp>
      <p:sp>
        <p:nvSpPr>
          <p:cNvPr id="3" name="Subtitle 2"/>
          <p:cNvSpPr>
            <a:spLocks noGrp="1"/>
          </p:cNvSpPr>
          <p:nvPr>
            <p:ph type="subTitle" idx="1"/>
          </p:nvPr>
        </p:nvSpPr>
        <p:spPr>
          <a:xfrm>
            <a:off x="1143000" y="1417638"/>
            <a:ext cx="7315200" cy="4144962"/>
          </a:xfrm>
        </p:spPr>
        <p:txBody>
          <a:bodyPr/>
          <a:lstStyle/>
          <a:p>
            <a:pPr algn="l"/>
            <a:r>
              <a:rPr lang="en-US" altLang="x-none" sz="2800" dirty="0" smtClean="0"/>
              <a:t>The truth is, that none of these </a:t>
            </a:r>
            <a:r>
              <a:rPr lang="en-US" altLang="x-none" sz="2800" dirty="0" err="1" smtClean="0"/>
              <a:t>programmes</a:t>
            </a:r>
            <a:r>
              <a:rPr lang="en-US" altLang="x-none" sz="2800" dirty="0" smtClean="0"/>
              <a:t> accurately reflect reality.</a:t>
            </a:r>
            <a:endParaRPr lang="en-US" altLang="x-none" sz="2800" dirty="0"/>
          </a:p>
          <a:p>
            <a:endParaRPr lang="en-US" dirty="0"/>
          </a:p>
        </p:txBody>
      </p:sp>
      <p:sp>
        <p:nvSpPr>
          <p:cNvPr id="4" name="TextBox 3"/>
          <p:cNvSpPr txBox="1"/>
          <p:nvPr/>
        </p:nvSpPr>
        <p:spPr>
          <a:xfrm>
            <a:off x="1143000" y="2550159"/>
            <a:ext cx="7805663" cy="3539430"/>
          </a:xfrm>
          <a:prstGeom prst="rect">
            <a:avLst/>
          </a:prstGeom>
          <a:noFill/>
        </p:spPr>
        <p:txBody>
          <a:bodyPr wrap="none" rtlCol="0">
            <a:spAutoFit/>
          </a:bodyPr>
          <a:lstStyle/>
          <a:p>
            <a:r>
              <a:rPr lang="en-US" sz="2800" dirty="0" smtClean="0"/>
              <a:t>Representation – How groups, events, places </a:t>
            </a:r>
          </a:p>
          <a:p>
            <a:r>
              <a:rPr lang="en-US" sz="2800" dirty="0" smtClean="0"/>
              <a:t>or social changes are portrayed in the media; </a:t>
            </a:r>
          </a:p>
          <a:p>
            <a:r>
              <a:rPr lang="en-US" sz="2800" dirty="0" smtClean="0"/>
              <a:t>how they are re-presented.</a:t>
            </a:r>
          </a:p>
          <a:p>
            <a:endParaRPr lang="en-US" sz="2800" dirty="0" smtClean="0"/>
          </a:p>
          <a:p>
            <a:r>
              <a:rPr lang="en-US" sz="2800" dirty="0" smtClean="0"/>
              <a:t>Representations offer a version of reality.</a:t>
            </a:r>
          </a:p>
          <a:p>
            <a:endParaRPr lang="en-US" sz="2800" dirty="0" smtClean="0"/>
          </a:p>
          <a:p>
            <a:r>
              <a:rPr lang="en-US" sz="2800" dirty="0" smtClean="0"/>
              <a:t>Representations are subjective rather than objective</a:t>
            </a:r>
          </a:p>
          <a:p>
            <a:r>
              <a:rPr lang="en-US" sz="2800" dirty="0" smtClean="0"/>
              <a:t>and are constructed.</a:t>
            </a:r>
          </a:p>
        </p:txBody>
      </p:sp>
    </p:spTree>
    <p:extLst>
      <p:ext uri="{BB962C8B-B14F-4D97-AF65-F5344CB8AC3E}">
        <p14:creationId xmlns:p14="http://schemas.microsoft.com/office/powerpoint/2010/main" val="36079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39"/>
            <a:ext cx="7772400" cy="623310"/>
          </a:xfrm>
        </p:spPr>
        <p:txBody>
          <a:bodyPr>
            <a:normAutofit fontScale="90000"/>
          </a:bodyPr>
          <a:lstStyle/>
          <a:p>
            <a:r>
              <a:rPr lang="en-US" smtClean="0"/>
              <a:t>Representation</a:t>
            </a:r>
            <a:endParaRPr lang="en-US"/>
          </a:p>
        </p:txBody>
      </p:sp>
      <p:sp>
        <p:nvSpPr>
          <p:cNvPr id="6" name="object 2"/>
          <p:cNvSpPr txBox="1">
            <a:spLocks/>
          </p:cNvSpPr>
          <p:nvPr/>
        </p:nvSpPr>
        <p:spPr>
          <a:xfrm>
            <a:off x="3168415" y="1813673"/>
            <a:ext cx="2791460" cy="636270"/>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pPr>
            <a:r>
              <a:rPr lang="en-US" sz="4050" spc="-120" smtClean="0">
                <a:solidFill>
                  <a:srgbClr val="010101"/>
                </a:solidFill>
                <a:latin typeface="Arial"/>
                <a:cs typeface="Arial"/>
              </a:rPr>
              <a:t>DEFINITION</a:t>
            </a:r>
            <a:endParaRPr lang="en-US" sz="4050" dirty="0">
              <a:latin typeface="Arial"/>
              <a:cs typeface="Arial"/>
            </a:endParaRPr>
          </a:p>
        </p:txBody>
      </p:sp>
      <p:sp>
        <p:nvSpPr>
          <p:cNvPr id="7" name="object 3"/>
          <p:cNvSpPr txBox="1"/>
          <p:nvPr/>
        </p:nvSpPr>
        <p:spPr>
          <a:xfrm>
            <a:off x="685800" y="3372967"/>
            <a:ext cx="8597265" cy="2924197"/>
          </a:xfrm>
          <a:prstGeom prst="rect">
            <a:avLst/>
          </a:prstGeom>
        </p:spPr>
        <p:txBody>
          <a:bodyPr vert="horz" wrap="square" lIns="0" tIns="64769" rIns="0" bIns="0" rtlCol="0">
            <a:spAutoFit/>
          </a:bodyPr>
          <a:lstStyle/>
          <a:p>
            <a:pPr marL="12700">
              <a:lnSpc>
                <a:spcPct val="100000"/>
              </a:lnSpc>
              <a:spcBef>
                <a:spcPts val="509"/>
              </a:spcBef>
            </a:pPr>
            <a:r>
              <a:rPr sz="2800" spc="30" dirty="0">
                <a:solidFill>
                  <a:srgbClr val="010101"/>
                </a:solidFill>
                <a:latin typeface="Arial"/>
                <a:cs typeface="Arial"/>
              </a:rPr>
              <a:t>The </a:t>
            </a:r>
            <a:r>
              <a:rPr sz="2800" spc="35" dirty="0">
                <a:solidFill>
                  <a:srgbClr val="010101"/>
                </a:solidFill>
                <a:latin typeface="Arial"/>
                <a:cs typeface="Arial"/>
              </a:rPr>
              <a:t>act of </a:t>
            </a:r>
            <a:r>
              <a:rPr sz="2800" spc="95" dirty="0">
                <a:solidFill>
                  <a:srgbClr val="010101"/>
                </a:solidFill>
                <a:latin typeface="Arial"/>
                <a:cs typeface="Arial"/>
              </a:rPr>
              <a:t>'re-presenting' </a:t>
            </a:r>
            <a:r>
              <a:rPr sz="2800" spc="90" dirty="0">
                <a:solidFill>
                  <a:srgbClr val="010101"/>
                </a:solidFill>
                <a:latin typeface="Arial"/>
                <a:cs typeface="Arial"/>
              </a:rPr>
              <a:t>or </a:t>
            </a:r>
            <a:r>
              <a:rPr sz="2800" spc="135" dirty="0">
                <a:solidFill>
                  <a:srgbClr val="010101"/>
                </a:solidFill>
                <a:latin typeface="Arial"/>
                <a:cs typeface="Arial"/>
              </a:rPr>
              <a:t>attempting</a:t>
            </a:r>
            <a:r>
              <a:rPr sz="2800" spc="25" dirty="0">
                <a:solidFill>
                  <a:srgbClr val="010101"/>
                </a:solidFill>
                <a:latin typeface="Arial"/>
                <a:cs typeface="Arial"/>
              </a:rPr>
              <a:t> </a:t>
            </a:r>
            <a:r>
              <a:rPr sz="2800" spc="120" dirty="0">
                <a:solidFill>
                  <a:srgbClr val="010101"/>
                </a:solidFill>
                <a:latin typeface="Arial"/>
                <a:cs typeface="Arial"/>
              </a:rPr>
              <a:t>to</a:t>
            </a:r>
            <a:endParaRPr sz="2800" dirty="0">
              <a:latin typeface="Arial"/>
              <a:cs typeface="Arial"/>
            </a:endParaRPr>
          </a:p>
          <a:p>
            <a:pPr marL="15240" marR="5080" indent="12065">
              <a:lnSpc>
                <a:spcPct val="113500"/>
              </a:lnSpc>
              <a:spcBef>
                <a:spcPts val="110"/>
              </a:spcBef>
            </a:pPr>
            <a:r>
              <a:rPr sz="2800" spc="90" dirty="0">
                <a:solidFill>
                  <a:srgbClr val="010101"/>
                </a:solidFill>
                <a:latin typeface="Arial"/>
                <a:cs typeface="Arial"/>
              </a:rPr>
              <a:t>depict </a:t>
            </a:r>
            <a:r>
              <a:rPr sz="2800" spc="85" dirty="0">
                <a:solidFill>
                  <a:srgbClr val="010101"/>
                </a:solidFill>
                <a:latin typeface="Arial"/>
                <a:cs typeface="Arial"/>
              </a:rPr>
              <a:t>reality. </a:t>
            </a:r>
            <a:r>
              <a:rPr sz="2800" spc="15" dirty="0">
                <a:solidFill>
                  <a:srgbClr val="010101"/>
                </a:solidFill>
                <a:latin typeface="Arial"/>
                <a:cs typeface="Arial"/>
              </a:rPr>
              <a:t>The </a:t>
            </a:r>
            <a:r>
              <a:rPr sz="2800" spc="75" dirty="0">
                <a:solidFill>
                  <a:srgbClr val="010101"/>
                </a:solidFill>
                <a:latin typeface="Arial"/>
                <a:cs typeface="Arial"/>
              </a:rPr>
              <a:t>creator </a:t>
            </a:r>
            <a:r>
              <a:rPr sz="2800" spc="50" dirty="0">
                <a:solidFill>
                  <a:srgbClr val="010101"/>
                </a:solidFill>
                <a:latin typeface="Arial"/>
                <a:cs typeface="Arial"/>
              </a:rPr>
              <a:t>constructs </a:t>
            </a:r>
            <a:r>
              <a:rPr sz="2800" spc="-135" dirty="0">
                <a:solidFill>
                  <a:srgbClr val="010101"/>
                </a:solidFill>
                <a:latin typeface="Arial"/>
                <a:cs typeface="Arial"/>
              </a:rPr>
              <a:t>a  </a:t>
            </a:r>
            <a:r>
              <a:rPr sz="2800" spc="120" dirty="0">
                <a:solidFill>
                  <a:srgbClr val="010101"/>
                </a:solidFill>
                <a:latin typeface="Arial"/>
                <a:cs typeface="Arial"/>
              </a:rPr>
              <a:t>representation </a:t>
            </a:r>
            <a:r>
              <a:rPr sz="2800" spc="170" dirty="0">
                <a:solidFill>
                  <a:srgbClr val="010101"/>
                </a:solidFill>
                <a:latin typeface="Arial"/>
                <a:cs typeface="Arial"/>
              </a:rPr>
              <a:t>that </a:t>
            </a:r>
            <a:r>
              <a:rPr sz="2800" spc="110" dirty="0">
                <a:solidFill>
                  <a:srgbClr val="010101"/>
                </a:solidFill>
                <a:latin typeface="Arial"/>
                <a:cs typeface="Arial"/>
              </a:rPr>
              <a:t>attempts </a:t>
            </a:r>
            <a:r>
              <a:rPr sz="2800" spc="95" dirty="0">
                <a:solidFill>
                  <a:srgbClr val="010101"/>
                </a:solidFill>
                <a:latin typeface="Arial"/>
                <a:cs typeface="Arial"/>
              </a:rPr>
              <a:t>to </a:t>
            </a:r>
            <a:r>
              <a:rPr sz="2800" spc="114" dirty="0">
                <a:solidFill>
                  <a:srgbClr val="010101"/>
                </a:solidFill>
                <a:latin typeface="Arial"/>
                <a:cs typeface="Arial"/>
              </a:rPr>
              <a:t>portray </a:t>
            </a:r>
            <a:r>
              <a:rPr sz="2800" spc="95" dirty="0">
                <a:solidFill>
                  <a:srgbClr val="010101"/>
                </a:solidFill>
                <a:latin typeface="Arial"/>
                <a:cs typeface="Arial"/>
              </a:rPr>
              <a:t>reality;  </a:t>
            </a:r>
            <a:r>
              <a:rPr sz="2800" spc="114" dirty="0">
                <a:solidFill>
                  <a:srgbClr val="010101"/>
                </a:solidFill>
                <a:latin typeface="Arial"/>
                <a:cs typeface="Arial"/>
              </a:rPr>
              <a:t>this </a:t>
            </a:r>
            <a:r>
              <a:rPr sz="2800" spc="-15" dirty="0">
                <a:solidFill>
                  <a:srgbClr val="010101"/>
                </a:solidFill>
                <a:latin typeface="Arial"/>
                <a:cs typeface="Arial"/>
              </a:rPr>
              <a:t>is </a:t>
            </a:r>
            <a:r>
              <a:rPr sz="2800" spc="90" dirty="0">
                <a:solidFill>
                  <a:srgbClr val="010101"/>
                </a:solidFill>
                <a:latin typeface="Arial"/>
                <a:cs typeface="Arial"/>
              </a:rPr>
              <a:t>mediated </a:t>
            </a:r>
            <a:r>
              <a:rPr sz="2800" spc="65" dirty="0">
                <a:solidFill>
                  <a:srgbClr val="010101"/>
                </a:solidFill>
                <a:latin typeface="Arial"/>
                <a:cs typeface="Arial"/>
              </a:rPr>
              <a:t>in </a:t>
            </a:r>
            <a:r>
              <a:rPr sz="2800" spc="-135" dirty="0">
                <a:solidFill>
                  <a:srgbClr val="010101"/>
                </a:solidFill>
                <a:latin typeface="Arial"/>
                <a:cs typeface="Arial"/>
              </a:rPr>
              <a:t>a </a:t>
            </a:r>
            <a:r>
              <a:rPr sz="2800" spc="100" dirty="0">
                <a:solidFill>
                  <a:srgbClr val="010101"/>
                </a:solidFill>
                <a:latin typeface="Arial"/>
                <a:cs typeface="Arial"/>
              </a:rPr>
              <a:t>number </a:t>
            </a:r>
            <a:r>
              <a:rPr sz="2800" spc="70" dirty="0">
                <a:solidFill>
                  <a:srgbClr val="010101"/>
                </a:solidFill>
                <a:latin typeface="Arial"/>
                <a:cs typeface="Arial"/>
              </a:rPr>
              <a:t>of </a:t>
            </a:r>
            <a:r>
              <a:rPr sz="2800" spc="-5" dirty="0">
                <a:solidFill>
                  <a:srgbClr val="010101"/>
                </a:solidFill>
                <a:latin typeface="Arial"/>
                <a:cs typeface="Arial"/>
              </a:rPr>
              <a:t>ways </a:t>
            </a:r>
            <a:r>
              <a:rPr sz="2800" spc="75" dirty="0">
                <a:solidFill>
                  <a:srgbClr val="010101"/>
                </a:solidFill>
                <a:latin typeface="Arial"/>
                <a:cs typeface="Arial"/>
              </a:rPr>
              <a:t>by </a:t>
            </a:r>
            <a:r>
              <a:rPr sz="2800" spc="65" dirty="0">
                <a:solidFill>
                  <a:srgbClr val="010101"/>
                </a:solidFill>
                <a:latin typeface="Arial"/>
                <a:cs typeface="Arial"/>
              </a:rPr>
              <a:t>the  </a:t>
            </a:r>
            <a:r>
              <a:rPr sz="2800" spc="-5" dirty="0">
                <a:solidFill>
                  <a:srgbClr val="010101"/>
                </a:solidFill>
                <a:latin typeface="Arial"/>
                <a:cs typeface="Arial"/>
              </a:rPr>
              <a:t>process of </a:t>
            </a:r>
            <a:r>
              <a:rPr sz="2800" spc="45" dirty="0">
                <a:solidFill>
                  <a:srgbClr val="010101"/>
                </a:solidFill>
                <a:latin typeface="Arial"/>
                <a:cs typeface="Arial"/>
              </a:rPr>
              <a:t>selection, </a:t>
            </a:r>
            <a:r>
              <a:rPr sz="2800" spc="40" dirty="0">
                <a:solidFill>
                  <a:srgbClr val="010101"/>
                </a:solidFill>
                <a:latin typeface="Arial"/>
                <a:cs typeface="Arial"/>
              </a:rPr>
              <a:t>omission, </a:t>
            </a:r>
            <a:r>
              <a:rPr sz="2800" spc="75" dirty="0">
                <a:solidFill>
                  <a:srgbClr val="010101"/>
                </a:solidFill>
                <a:latin typeface="Arial"/>
                <a:cs typeface="Arial"/>
              </a:rPr>
              <a:t>construction, </a:t>
            </a:r>
            <a:r>
              <a:rPr sz="2800" spc="65" dirty="0">
                <a:solidFill>
                  <a:srgbClr val="010101"/>
                </a:solidFill>
                <a:latin typeface="Arial"/>
                <a:cs typeface="Arial"/>
              </a:rPr>
              <a:t>and  </a:t>
            </a:r>
            <a:r>
              <a:rPr sz="2800" spc="160" dirty="0">
                <a:solidFill>
                  <a:srgbClr val="010101"/>
                </a:solidFill>
                <a:latin typeface="Arial"/>
                <a:cs typeface="Arial"/>
              </a:rPr>
              <a:t>interpretation </a:t>
            </a:r>
            <a:r>
              <a:rPr sz="2800" spc="75" dirty="0">
                <a:solidFill>
                  <a:srgbClr val="010101"/>
                </a:solidFill>
                <a:latin typeface="Arial"/>
                <a:cs typeface="Arial"/>
              </a:rPr>
              <a:t>by </a:t>
            </a:r>
            <a:r>
              <a:rPr sz="2800" spc="65" dirty="0">
                <a:solidFill>
                  <a:srgbClr val="010101"/>
                </a:solidFill>
                <a:latin typeface="Arial"/>
                <a:cs typeface="Arial"/>
              </a:rPr>
              <a:t>the</a:t>
            </a:r>
            <a:r>
              <a:rPr sz="2800" spc="-245" dirty="0">
                <a:solidFill>
                  <a:srgbClr val="010101"/>
                </a:solidFill>
                <a:latin typeface="Arial"/>
                <a:cs typeface="Arial"/>
              </a:rPr>
              <a:t> </a:t>
            </a:r>
            <a:r>
              <a:rPr sz="2800" spc="60" dirty="0">
                <a:solidFill>
                  <a:srgbClr val="010101"/>
                </a:solidFill>
                <a:latin typeface="Arial"/>
                <a:cs typeface="Arial"/>
              </a:rPr>
              <a:t>receiver.</a:t>
            </a:r>
            <a:endParaRPr sz="2800" dirty="0">
              <a:latin typeface="Arial"/>
              <a:cs typeface="Arial"/>
            </a:endParaRPr>
          </a:p>
        </p:txBody>
      </p:sp>
    </p:spTree>
    <p:extLst>
      <p:ext uri="{BB962C8B-B14F-4D97-AF65-F5344CB8AC3E}">
        <p14:creationId xmlns:p14="http://schemas.microsoft.com/office/powerpoint/2010/main" val="1861747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39"/>
            <a:ext cx="7772400" cy="623310"/>
          </a:xfrm>
        </p:spPr>
        <p:txBody>
          <a:bodyPr>
            <a:normAutofit fontScale="90000"/>
          </a:bodyPr>
          <a:lstStyle/>
          <a:p>
            <a:r>
              <a:rPr lang="en-US" dirty="0" smtClean="0"/>
              <a:t>Representation Life Cycle</a:t>
            </a:r>
            <a:endParaRPr lang="en-US" dirty="0"/>
          </a:p>
        </p:txBody>
      </p:sp>
      <p:pic>
        <p:nvPicPr>
          <p:cNvPr id="6" name="Picture 5"/>
          <p:cNvPicPr>
            <a:picLocks noChangeAspect="1"/>
          </p:cNvPicPr>
          <p:nvPr/>
        </p:nvPicPr>
        <p:blipFill>
          <a:blip r:embed="rId2"/>
          <a:stretch>
            <a:fillRect/>
          </a:stretch>
        </p:blipFill>
        <p:spPr>
          <a:xfrm>
            <a:off x="0" y="1430522"/>
            <a:ext cx="9144000" cy="5419356"/>
          </a:xfrm>
          <a:prstGeom prst="rect">
            <a:avLst/>
          </a:prstGeom>
        </p:spPr>
      </p:pic>
    </p:spTree>
    <p:extLst>
      <p:ext uri="{BB962C8B-B14F-4D97-AF65-F5344CB8AC3E}">
        <p14:creationId xmlns:p14="http://schemas.microsoft.com/office/powerpoint/2010/main" val="207810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257" y="1649016"/>
            <a:ext cx="4632722" cy="403957"/>
          </a:xfrm>
          <a:prstGeom prst="rect">
            <a:avLst/>
          </a:prstGeom>
        </p:spPr>
        <p:txBody>
          <a:bodyPr vert="horz" wrap="square" lIns="0" tIns="0" rIns="0" bIns="0" rtlCol="0">
            <a:spAutoFit/>
          </a:bodyPr>
          <a:lstStyle/>
          <a:p>
            <a:pPr marL="11906"/>
            <a:r>
              <a:rPr sz="2625" spc="150" dirty="0">
                <a:solidFill>
                  <a:srgbClr val="010101"/>
                </a:solidFill>
                <a:latin typeface="Arial"/>
                <a:cs typeface="Arial"/>
              </a:rPr>
              <a:t>Representations </a:t>
            </a:r>
            <a:r>
              <a:rPr sz="2625" spc="113" dirty="0">
                <a:solidFill>
                  <a:srgbClr val="010101"/>
                </a:solidFill>
                <a:latin typeface="Arial"/>
                <a:cs typeface="Arial"/>
              </a:rPr>
              <a:t>can</a:t>
            </a:r>
            <a:r>
              <a:rPr sz="2625" spc="-286" dirty="0">
                <a:solidFill>
                  <a:srgbClr val="010101"/>
                </a:solidFill>
                <a:latin typeface="Arial"/>
                <a:cs typeface="Arial"/>
              </a:rPr>
              <a:t> </a:t>
            </a:r>
            <a:r>
              <a:rPr sz="2625" spc="164" dirty="0">
                <a:solidFill>
                  <a:srgbClr val="010101"/>
                </a:solidFill>
                <a:latin typeface="Arial"/>
                <a:cs typeface="Arial"/>
              </a:rPr>
              <a:t>depict:</a:t>
            </a:r>
            <a:endParaRPr sz="2625">
              <a:latin typeface="Arial"/>
              <a:cs typeface="Arial"/>
            </a:endParaRPr>
          </a:p>
        </p:txBody>
      </p:sp>
      <p:sp>
        <p:nvSpPr>
          <p:cNvPr id="4" name="object 4"/>
          <p:cNvSpPr txBox="1"/>
          <p:nvPr/>
        </p:nvSpPr>
        <p:spPr>
          <a:xfrm>
            <a:off x="532995" y="2586633"/>
            <a:ext cx="3025378" cy="3000821"/>
          </a:xfrm>
          <a:prstGeom prst="rect">
            <a:avLst/>
          </a:prstGeom>
        </p:spPr>
        <p:txBody>
          <a:bodyPr vert="horz" wrap="square" lIns="0" tIns="0" rIns="0" bIns="0" rtlCol="0">
            <a:spAutoFit/>
          </a:bodyPr>
          <a:lstStyle/>
          <a:p>
            <a:pPr marL="355402" indent="-343495">
              <a:buChar char="•"/>
              <a:tabLst>
                <a:tab pos="355402" algn="l"/>
                <a:tab pos="355997" algn="l"/>
              </a:tabLst>
            </a:pPr>
            <a:r>
              <a:rPr sz="2625" spc="131" dirty="0">
                <a:solidFill>
                  <a:srgbClr val="010101"/>
                </a:solidFill>
                <a:latin typeface="Arial"/>
                <a:cs typeface="Arial"/>
              </a:rPr>
              <a:t>Individuals</a:t>
            </a:r>
            <a:endParaRPr sz="2625">
              <a:latin typeface="Arial"/>
              <a:cs typeface="Arial"/>
            </a:endParaRPr>
          </a:p>
          <a:p>
            <a:pPr marL="353020" indent="-341114">
              <a:spcBef>
                <a:spcPts val="928"/>
              </a:spcBef>
              <a:buChar char="•"/>
              <a:tabLst>
                <a:tab pos="353020" algn="l"/>
                <a:tab pos="353616" algn="l"/>
              </a:tabLst>
            </a:pPr>
            <a:r>
              <a:rPr sz="2625" spc="47" dirty="0">
                <a:solidFill>
                  <a:srgbClr val="010101"/>
                </a:solidFill>
                <a:latin typeface="Arial"/>
                <a:cs typeface="Arial"/>
              </a:rPr>
              <a:t>Social</a:t>
            </a:r>
            <a:r>
              <a:rPr sz="2625" spc="-28" dirty="0">
                <a:solidFill>
                  <a:srgbClr val="010101"/>
                </a:solidFill>
                <a:latin typeface="Arial"/>
                <a:cs typeface="Arial"/>
              </a:rPr>
              <a:t> </a:t>
            </a:r>
            <a:r>
              <a:rPr sz="2625" spc="127" dirty="0">
                <a:solidFill>
                  <a:srgbClr val="010101"/>
                </a:solidFill>
                <a:latin typeface="Arial"/>
                <a:cs typeface="Arial"/>
              </a:rPr>
              <a:t>groupings</a:t>
            </a:r>
            <a:endParaRPr sz="2625">
              <a:latin typeface="Arial"/>
              <a:cs typeface="Arial"/>
            </a:endParaRPr>
          </a:p>
          <a:p>
            <a:pPr marL="355402" indent="-343495">
              <a:spcBef>
                <a:spcPts val="928"/>
              </a:spcBef>
              <a:buChar char="•"/>
              <a:tabLst>
                <a:tab pos="355402" algn="l"/>
                <a:tab pos="355997" algn="l"/>
              </a:tabLst>
            </a:pPr>
            <a:r>
              <a:rPr sz="2625" spc="164" dirty="0">
                <a:solidFill>
                  <a:srgbClr val="010101"/>
                </a:solidFill>
                <a:latin typeface="Arial"/>
                <a:cs typeface="Arial"/>
              </a:rPr>
              <a:t>Institutions</a:t>
            </a:r>
            <a:endParaRPr sz="2625">
              <a:latin typeface="Arial"/>
              <a:cs typeface="Arial"/>
            </a:endParaRPr>
          </a:p>
          <a:p>
            <a:pPr marL="355402" indent="-343495">
              <a:spcBef>
                <a:spcPts val="998"/>
              </a:spcBef>
              <a:buChar char="•"/>
              <a:tabLst>
                <a:tab pos="355402" algn="l"/>
                <a:tab pos="355997" algn="l"/>
              </a:tabLst>
            </a:pPr>
            <a:r>
              <a:rPr sz="2625" spc="89" dirty="0">
                <a:solidFill>
                  <a:srgbClr val="010101"/>
                </a:solidFill>
                <a:latin typeface="Arial"/>
                <a:cs typeface="Arial"/>
              </a:rPr>
              <a:t>Ideas</a:t>
            </a:r>
            <a:endParaRPr sz="2625">
              <a:latin typeface="Arial"/>
              <a:cs typeface="Arial"/>
            </a:endParaRPr>
          </a:p>
          <a:p>
            <a:pPr marL="360164" indent="-348258">
              <a:spcBef>
                <a:spcPts val="788"/>
              </a:spcBef>
              <a:buChar char="•"/>
              <a:tabLst>
                <a:tab pos="360164" algn="l"/>
                <a:tab pos="360759" algn="l"/>
              </a:tabLst>
            </a:pPr>
            <a:r>
              <a:rPr sz="2625" spc="75" dirty="0">
                <a:solidFill>
                  <a:srgbClr val="010101"/>
                </a:solidFill>
                <a:latin typeface="Arial"/>
                <a:cs typeface="Arial"/>
              </a:rPr>
              <a:t>Events</a:t>
            </a:r>
            <a:endParaRPr sz="2625">
              <a:latin typeface="Arial"/>
              <a:cs typeface="Arial"/>
            </a:endParaRPr>
          </a:p>
          <a:p>
            <a:pPr marL="355402" indent="-343495">
              <a:spcBef>
                <a:spcPts val="928"/>
              </a:spcBef>
              <a:buChar char="•"/>
              <a:tabLst>
                <a:tab pos="355402" algn="l"/>
                <a:tab pos="355997" algn="l"/>
              </a:tabLst>
            </a:pPr>
            <a:r>
              <a:rPr sz="2625" spc="23" dirty="0">
                <a:solidFill>
                  <a:srgbClr val="010101"/>
                </a:solidFill>
                <a:latin typeface="Arial"/>
                <a:cs typeface="Arial"/>
              </a:rPr>
              <a:t>Issues</a:t>
            </a:r>
            <a:endParaRPr sz="2625">
              <a:latin typeface="Arial"/>
              <a:cs typeface="Arial"/>
            </a:endParaRPr>
          </a:p>
        </p:txBody>
      </p:sp>
      <p:sp>
        <p:nvSpPr>
          <p:cNvPr id="6" name="Title 1"/>
          <p:cNvSpPr txBox="1">
            <a:spLocks/>
          </p:cNvSpPr>
          <p:nvPr/>
        </p:nvSpPr>
        <p:spPr>
          <a:xfrm>
            <a:off x="685800" y="267339"/>
            <a:ext cx="7772400" cy="6233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Types of Representation</a:t>
            </a:r>
            <a:endParaRPr lang="en-US" dirty="0"/>
          </a:p>
        </p:txBody>
      </p:sp>
      <p:sp>
        <p:nvSpPr>
          <p:cNvPr id="8" name="TextBox 7"/>
          <p:cNvSpPr txBox="1"/>
          <p:nvPr/>
        </p:nvSpPr>
        <p:spPr>
          <a:xfrm>
            <a:off x="532995" y="2434317"/>
            <a:ext cx="8839200" cy="3254737"/>
          </a:xfrm>
          <a:prstGeom prst="rect">
            <a:avLst/>
          </a:prstGeom>
          <a:noFill/>
        </p:spPr>
        <p:txBody>
          <a:bodyPr wrap="square" rtlCol="0">
            <a:spAutoFit/>
          </a:bodyPr>
          <a:lstStyle/>
          <a:p>
            <a:pPr marL="3498652">
              <a:lnSpc>
                <a:spcPct val="100000"/>
              </a:lnSpc>
            </a:pPr>
            <a:r>
              <a:rPr lang="en-US" sz="2800" spc="122" dirty="0" smtClean="0"/>
              <a:t>{celebrities, </a:t>
            </a:r>
            <a:r>
              <a:rPr lang="en-US" sz="2800" spc="145" dirty="0" smtClean="0"/>
              <a:t>public</a:t>
            </a:r>
            <a:r>
              <a:rPr lang="en-US" sz="2800" spc="28" dirty="0" smtClean="0"/>
              <a:t> </a:t>
            </a:r>
            <a:r>
              <a:rPr lang="en-US" sz="2800" spc="107" dirty="0" smtClean="0"/>
              <a:t>figures)</a:t>
            </a:r>
          </a:p>
          <a:p>
            <a:pPr marL="3480792">
              <a:lnSpc>
                <a:spcPct val="100000"/>
              </a:lnSpc>
              <a:spcBef>
                <a:spcPts val="858"/>
              </a:spcBef>
            </a:pPr>
            <a:r>
              <a:rPr lang="en-US" sz="2800" spc="122" dirty="0" smtClean="0"/>
              <a:t>{families, </a:t>
            </a:r>
            <a:r>
              <a:rPr lang="en-US" sz="2800" spc="150" dirty="0" smtClean="0"/>
              <a:t>ethnic</a:t>
            </a:r>
            <a:r>
              <a:rPr lang="en-US" sz="2800" spc="131" dirty="0" smtClean="0"/>
              <a:t> </a:t>
            </a:r>
            <a:r>
              <a:rPr lang="en-US" sz="2800" spc="113" dirty="0" smtClean="0"/>
              <a:t>groups)</a:t>
            </a:r>
          </a:p>
          <a:p>
            <a:pPr marL="3498652">
              <a:lnSpc>
                <a:spcPct val="100000"/>
              </a:lnSpc>
              <a:spcBef>
                <a:spcPts val="928"/>
              </a:spcBef>
            </a:pPr>
            <a:r>
              <a:rPr lang="en-US" sz="2800" spc="178" dirty="0" smtClean="0"/>
              <a:t>{the</a:t>
            </a:r>
            <a:r>
              <a:rPr lang="en-US" sz="2800" spc="-28" dirty="0" smtClean="0"/>
              <a:t> </a:t>
            </a:r>
            <a:r>
              <a:rPr lang="en-US" sz="2800" spc="141" dirty="0" smtClean="0"/>
              <a:t>law)</a:t>
            </a:r>
          </a:p>
          <a:p>
            <a:pPr marL="3516511">
              <a:lnSpc>
                <a:spcPct val="100000"/>
              </a:lnSpc>
              <a:spcBef>
                <a:spcPts val="928"/>
              </a:spcBef>
            </a:pPr>
            <a:r>
              <a:rPr lang="en-US" sz="2800" spc="159" dirty="0" smtClean="0"/>
              <a:t>{freedom)</a:t>
            </a:r>
          </a:p>
          <a:p>
            <a:pPr marL="3552230">
              <a:lnSpc>
                <a:spcPct val="100000"/>
              </a:lnSpc>
              <a:spcBef>
                <a:spcPts val="858"/>
              </a:spcBef>
            </a:pPr>
            <a:r>
              <a:rPr lang="en-US" sz="2800" spc="141" dirty="0" smtClean="0"/>
              <a:t>{war)</a:t>
            </a:r>
          </a:p>
          <a:p>
            <a:pPr marL="3543300">
              <a:lnSpc>
                <a:spcPct val="100000"/>
              </a:lnSpc>
              <a:spcBef>
                <a:spcPts val="928"/>
              </a:spcBef>
            </a:pPr>
            <a:r>
              <a:rPr lang="en-US" sz="2800" spc="164" dirty="0" smtClean="0"/>
              <a:t>{terrorism)</a:t>
            </a:r>
            <a:endParaRPr lang="en-US" sz="2800" spc="164" dirty="0"/>
          </a:p>
        </p:txBody>
      </p:sp>
    </p:spTree>
    <p:extLst>
      <p:ext uri="{BB962C8B-B14F-4D97-AF65-F5344CB8AC3E}">
        <p14:creationId xmlns:p14="http://schemas.microsoft.com/office/powerpoint/2010/main" val="557678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8" y="365126"/>
            <a:ext cx="9162897" cy="6129978"/>
          </a:xfrm>
        </p:spPr>
      </p:pic>
    </p:spTree>
    <p:extLst>
      <p:ext uri="{BB962C8B-B14F-4D97-AF65-F5344CB8AC3E}">
        <p14:creationId xmlns:p14="http://schemas.microsoft.com/office/powerpoint/2010/main" val="189767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3799"/>
            <a:ext cx="5842000" cy="3848100"/>
          </a:xfrm>
          <a:prstGeom prst="rect">
            <a:avLst/>
          </a:prstGeom>
        </p:spPr>
      </p:pic>
      <p:pic>
        <p:nvPicPr>
          <p:cNvPr id="5" name="Picture 4"/>
          <p:cNvPicPr>
            <a:picLocks noChangeAspect="1"/>
          </p:cNvPicPr>
          <p:nvPr/>
        </p:nvPicPr>
        <p:blipFill>
          <a:blip r:embed="rId3"/>
          <a:stretch>
            <a:fillRect/>
          </a:stretch>
        </p:blipFill>
        <p:spPr>
          <a:xfrm>
            <a:off x="4532586" y="0"/>
            <a:ext cx="4611414" cy="6858000"/>
          </a:xfrm>
          <a:prstGeom prst="rect">
            <a:avLst/>
          </a:prstGeom>
        </p:spPr>
      </p:pic>
    </p:spTree>
    <p:extLst>
      <p:ext uri="{BB962C8B-B14F-4D97-AF65-F5344CB8AC3E}">
        <p14:creationId xmlns:p14="http://schemas.microsoft.com/office/powerpoint/2010/main" val="1833690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6697" y="1615139"/>
            <a:ext cx="7980164" cy="3323987"/>
          </a:xfrm>
          <a:prstGeom prst="rect">
            <a:avLst/>
          </a:prstGeom>
        </p:spPr>
        <p:txBody>
          <a:bodyPr vert="horz" wrap="square" lIns="0" tIns="0" rIns="0" bIns="0" rtlCol="0">
            <a:spAutoFit/>
          </a:bodyPr>
          <a:lstStyle/>
          <a:p>
            <a:pPr marL="435769" marR="216098" indent="-423863" algn="just">
              <a:spcBef>
                <a:spcPts val="1200"/>
              </a:spcBef>
              <a:buChar char="•"/>
              <a:tabLst>
                <a:tab pos="433388" algn="l"/>
              </a:tabLst>
            </a:pPr>
            <a:r>
              <a:rPr sz="2800" spc="66" dirty="0">
                <a:solidFill>
                  <a:srgbClr val="010101"/>
                </a:solidFill>
                <a:cs typeface="Arial"/>
              </a:rPr>
              <a:t>An </a:t>
            </a:r>
            <a:r>
              <a:rPr sz="2800" spc="75" dirty="0">
                <a:solidFill>
                  <a:srgbClr val="010101"/>
                </a:solidFill>
                <a:cs typeface="Arial"/>
              </a:rPr>
              <a:t>image </a:t>
            </a:r>
            <a:r>
              <a:rPr sz="2800" spc="14" dirty="0">
                <a:solidFill>
                  <a:srgbClr val="010101"/>
                </a:solidFill>
                <a:cs typeface="Arial"/>
              </a:rPr>
              <a:t>does </a:t>
            </a:r>
            <a:r>
              <a:rPr sz="2800" spc="9" dirty="0">
                <a:solidFill>
                  <a:srgbClr val="010101"/>
                </a:solidFill>
                <a:cs typeface="Arial"/>
              </a:rPr>
              <a:t>not </a:t>
            </a:r>
            <a:r>
              <a:rPr sz="2800" spc="70" dirty="0">
                <a:solidFill>
                  <a:srgbClr val="010101"/>
                </a:solidFill>
                <a:cs typeface="Arial"/>
              </a:rPr>
              <a:t>carry </a:t>
            </a:r>
            <a:r>
              <a:rPr sz="2800" spc="89" dirty="0">
                <a:solidFill>
                  <a:srgbClr val="010101"/>
                </a:solidFill>
                <a:cs typeface="Arial"/>
              </a:rPr>
              <a:t>meaning </a:t>
            </a:r>
            <a:r>
              <a:rPr sz="2800" spc="61" dirty="0">
                <a:solidFill>
                  <a:srgbClr val="010101"/>
                </a:solidFill>
                <a:cs typeface="Arial"/>
              </a:rPr>
              <a:t>in </a:t>
            </a:r>
            <a:r>
              <a:rPr sz="2800" spc="107" dirty="0">
                <a:solidFill>
                  <a:srgbClr val="010101"/>
                </a:solidFill>
                <a:cs typeface="Arial"/>
              </a:rPr>
              <a:t>itself; </a:t>
            </a:r>
            <a:r>
              <a:rPr sz="2800" spc="80" dirty="0">
                <a:solidFill>
                  <a:srgbClr val="010101"/>
                </a:solidFill>
                <a:cs typeface="Arial"/>
              </a:rPr>
              <a:t>it  </a:t>
            </a:r>
            <a:r>
              <a:rPr sz="2800" spc="-33" dirty="0">
                <a:solidFill>
                  <a:srgbClr val="010101"/>
                </a:solidFill>
                <a:cs typeface="Arial"/>
              </a:rPr>
              <a:t>is </a:t>
            </a:r>
            <a:r>
              <a:rPr sz="2800" spc="-42" dirty="0">
                <a:solidFill>
                  <a:srgbClr val="010101"/>
                </a:solidFill>
                <a:cs typeface="Arial"/>
              </a:rPr>
              <a:t>the </a:t>
            </a:r>
            <a:r>
              <a:rPr sz="2800" spc="80" dirty="0">
                <a:solidFill>
                  <a:srgbClr val="010101"/>
                </a:solidFill>
                <a:cs typeface="Arial"/>
              </a:rPr>
              <a:t>reader </a:t>
            </a:r>
            <a:r>
              <a:rPr sz="2800" spc="183" dirty="0">
                <a:solidFill>
                  <a:srgbClr val="010101"/>
                </a:solidFill>
                <a:cs typeface="Arial"/>
              </a:rPr>
              <a:t>that </a:t>
            </a:r>
            <a:r>
              <a:rPr sz="2800" spc="47" dirty="0">
                <a:solidFill>
                  <a:srgbClr val="010101"/>
                </a:solidFill>
                <a:cs typeface="Arial"/>
              </a:rPr>
              <a:t>creates </a:t>
            </a:r>
            <a:r>
              <a:rPr sz="2800" spc="103" dirty="0">
                <a:solidFill>
                  <a:srgbClr val="010101"/>
                </a:solidFill>
                <a:cs typeface="Arial"/>
              </a:rPr>
              <a:t>meaning </a:t>
            </a:r>
            <a:r>
              <a:rPr sz="2800" spc="164" dirty="0">
                <a:solidFill>
                  <a:srgbClr val="010101"/>
                </a:solidFill>
                <a:cs typeface="Arial"/>
              </a:rPr>
              <a:t>within </a:t>
            </a:r>
            <a:r>
              <a:rPr sz="2800" spc="28" dirty="0" smtClean="0">
                <a:solidFill>
                  <a:srgbClr val="010101"/>
                </a:solidFill>
                <a:cs typeface="Arial"/>
              </a:rPr>
              <a:t>an</a:t>
            </a:r>
            <a:r>
              <a:rPr lang="en-US" sz="2800" spc="28" dirty="0" smtClean="0">
                <a:solidFill>
                  <a:srgbClr val="010101"/>
                </a:solidFill>
                <a:cs typeface="Arial"/>
              </a:rPr>
              <a:t> image.</a:t>
            </a:r>
            <a:endParaRPr sz="2800" dirty="0">
              <a:cs typeface="Arial"/>
            </a:endParaRPr>
          </a:p>
          <a:p>
            <a:pPr marL="435769" marR="4763" indent="-423863">
              <a:spcBef>
                <a:spcPts val="1200"/>
              </a:spcBef>
              <a:buChar char="•"/>
              <a:tabLst>
                <a:tab pos="423863" algn="l"/>
                <a:tab pos="424458" algn="l"/>
              </a:tabLst>
            </a:pPr>
            <a:r>
              <a:rPr sz="2800" spc="28" dirty="0">
                <a:solidFill>
                  <a:srgbClr val="010101"/>
                </a:solidFill>
                <a:cs typeface="Arial"/>
              </a:rPr>
              <a:t>The </a:t>
            </a:r>
            <a:r>
              <a:rPr sz="2800" spc="52" dirty="0">
                <a:solidFill>
                  <a:srgbClr val="010101"/>
                </a:solidFill>
                <a:cs typeface="Arial"/>
              </a:rPr>
              <a:t>audience </a:t>
            </a:r>
            <a:r>
              <a:rPr sz="2800" spc="23" dirty="0">
                <a:solidFill>
                  <a:srgbClr val="010101"/>
                </a:solidFill>
                <a:cs typeface="Arial"/>
              </a:rPr>
              <a:t>plays </a:t>
            </a:r>
            <a:r>
              <a:rPr sz="2800" spc="61" dirty="0">
                <a:solidFill>
                  <a:srgbClr val="010101"/>
                </a:solidFill>
                <a:cs typeface="Arial"/>
              </a:rPr>
              <a:t>an </a:t>
            </a:r>
            <a:r>
              <a:rPr sz="2800" spc="33" dirty="0">
                <a:solidFill>
                  <a:srgbClr val="010101"/>
                </a:solidFill>
                <a:cs typeface="Arial"/>
              </a:rPr>
              <a:t>essential </a:t>
            </a:r>
            <a:r>
              <a:rPr sz="2800" spc="113" dirty="0">
                <a:solidFill>
                  <a:srgbClr val="010101"/>
                </a:solidFill>
                <a:cs typeface="Arial"/>
              </a:rPr>
              <a:t>role </a:t>
            </a:r>
            <a:r>
              <a:rPr sz="2800" spc="103" dirty="0">
                <a:solidFill>
                  <a:srgbClr val="010101"/>
                </a:solidFill>
                <a:cs typeface="Arial"/>
              </a:rPr>
              <a:t>in </a:t>
            </a:r>
            <a:r>
              <a:rPr sz="2800" spc="127" dirty="0">
                <a:solidFill>
                  <a:srgbClr val="010101"/>
                </a:solidFill>
                <a:cs typeface="Arial"/>
              </a:rPr>
              <a:t>the  </a:t>
            </a:r>
            <a:r>
              <a:rPr sz="2800" spc="94" dirty="0">
                <a:solidFill>
                  <a:srgbClr val="010101"/>
                </a:solidFill>
                <a:cs typeface="Arial"/>
              </a:rPr>
              <a:t>creation </a:t>
            </a:r>
            <a:r>
              <a:rPr sz="2800" spc="89" dirty="0">
                <a:solidFill>
                  <a:srgbClr val="010101"/>
                </a:solidFill>
                <a:cs typeface="Arial"/>
              </a:rPr>
              <a:t>of meaning </a:t>
            </a:r>
            <a:r>
              <a:rPr sz="2800" spc="107" dirty="0">
                <a:solidFill>
                  <a:srgbClr val="010101"/>
                </a:solidFill>
                <a:cs typeface="Arial"/>
              </a:rPr>
              <a:t>behind </a:t>
            </a:r>
            <a:r>
              <a:rPr sz="2800" spc="-94" dirty="0">
                <a:solidFill>
                  <a:srgbClr val="010101"/>
                </a:solidFill>
                <a:cs typeface="Arial"/>
              </a:rPr>
              <a:t>a</a:t>
            </a:r>
            <a:r>
              <a:rPr sz="2800" spc="-141" dirty="0">
                <a:solidFill>
                  <a:srgbClr val="010101"/>
                </a:solidFill>
                <a:cs typeface="Arial"/>
              </a:rPr>
              <a:t> </a:t>
            </a:r>
            <a:r>
              <a:rPr sz="2800" spc="122" dirty="0">
                <a:solidFill>
                  <a:srgbClr val="010101"/>
                </a:solidFill>
                <a:cs typeface="Arial"/>
              </a:rPr>
              <a:t>representation.</a:t>
            </a:r>
            <a:endParaRPr sz="2800" dirty="0">
              <a:cs typeface="Arial"/>
            </a:endParaRPr>
          </a:p>
          <a:p>
            <a:pPr marL="435769" marR="34528" indent="-423863">
              <a:spcBef>
                <a:spcPts val="1200"/>
              </a:spcBef>
              <a:buChar char="•"/>
              <a:tabLst>
                <a:tab pos="432792" algn="l"/>
                <a:tab pos="433388" algn="l"/>
              </a:tabLst>
            </a:pPr>
            <a:r>
              <a:rPr sz="2800" spc="28" dirty="0">
                <a:solidFill>
                  <a:srgbClr val="010101"/>
                </a:solidFill>
                <a:cs typeface="Arial"/>
              </a:rPr>
              <a:t>Audiences </a:t>
            </a:r>
            <a:r>
              <a:rPr sz="2800" spc="94" dirty="0">
                <a:solidFill>
                  <a:srgbClr val="010101"/>
                </a:solidFill>
                <a:cs typeface="Arial"/>
              </a:rPr>
              <a:t>read </a:t>
            </a:r>
            <a:r>
              <a:rPr sz="2800" spc="89" dirty="0">
                <a:solidFill>
                  <a:srgbClr val="010101"/>
                </a:solidFill>
                <a:cs typeface="Arial"/>
              </a:rPr>
              <a:t>and </a:t>
            </a:r>
            <a:r>
              <a:rPr sz="2800" spc="145" dirty="0">
                <a:solidFill>
                  <a:srgbClr val="010101"/>
                </a:solidFill>
                <a:cs typeface="Arial"/>
              </a:rPr>
              <a:t>interpret </a:t>
            </a:r>
            <a:r>
              <a:rPr sz="2800" spc="-94" dirty="0">
                <a:solidFill>
                  <a:srgbClr val="010101"/>
                </a:solidFill>
                <a:cs typeface="Arial"/>
              </a:rPr>
              <a:t>a  </a:t>
            </a:r>
            <a:r>
              <a:rPr sz="2800" spc="122" dirty="0">
                <a:solidFill>
                  <a:srgbClr val="010101"/>
                </a:solidFill>
                <a:cs typeface="Arial"/>
              </a:rPr>
              <a:t>representation </a:t>
            </a:r>
            <a:r>
              <a:rPr sz="2800" spc="28" dirty="0">
                <a:solidFill>
                  <a:srgbClr val="010101"/>
                </a:solidFill>
                <a:cs typeface="Arial"/>
              </a:rPr>
              <a:t>based </a:t>
            </a:r>
            <a:r>
              <a:rPr sz="2800" spc="136" dirty="0">
                <a:solidFill>
                  <a:srgbClr val="010101"/>
                </a:solidFill>
                <a:cs typeface="Arial"/>
              </a:rPr>
              <a:t>on </a:t>
            </a:r>
            <a:r>
              <a:rPr sz="2800" spc="-94" dirty="0">
                <a:solidFill>
                  <a:srgbClr val="010101"/>
                </a:solidFill>
                <a:cs typeface="Arial"/>
              </a:rPr>
              <a:t>a </a:t>
            </a:r>
            <a:r>
              <a:rPr sz="2800" spc="122" dirty="0">
                <a:solidFill>
                  <a:srgbClr val="010101"/>
                </a:solidFill>
                <a:cs typeface="Arial"/>
              </a:rPr>
              <a:t>number </a:t>
            </a:r>
            <a:r>
              <a:rPr sz="2800" spc="89" dirty="0">
                <a:solidFill>
                  <a:srgbClr val="010101"/>
                </a:solidFill>
                <a:cs typeface="Arial"/>
              </a:rPr>
              <a:t>of</a:t>
            </a:r>
            <a:r>
              <a:rPr sz="2800" spc="-244" dirty="0">
                <a:solidFill>
                  <a:srgbClr val="010101"/>
                </a:solidFill>
                <a:cs typeface="Arial"/>
              </a:rPr>
              <a:t> </a:t>
            </a:r>
            <a:r>
              <a:rPr sz="2800" spc="75" dirty="0">
                <a:solidFill>
                  <a:srgbClr val="010101"/>
                </a:solidFill>
                <a:cs typeface="Arial"/>
              </a:rPr>
              <a:t>factors.</a:t>
            </a:r>
            <a:endParaRPr sz="2800" dirty="0">
              <a:cs typeface="Arial"/>
            </a:endParaRPr>
          </a:p>
        </p:txBody>
      </p:sp>
      <p:sp>
        <p:nvSpPr>
          <p:cNvPr id="4" name="Title 1"/>
          <p:cNvSpPr txBox="1">
            <a:spLocks/>
          </p:cNvSpPr>
          <p:nvPr/>
        </p:nvSpPr>
        <p:spPr>
          <a:xfrm>
            <a:off x="685800" y="267339"/>
            <a:ext cx="7772400" cy="6233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Representation and Meaning</a:t>
            </a:r>
            <a:endParaRPr lang="en-US" dirty="0"/>
          </a:p>
        </p:txBody>
      </p:sp>
    </p:spTree>
    <p:extLst>
      <p:ext uri="{BB962C8B-B14F-4D97-AF65-F5344CB8AC3E}">
        <p14:creationId xmlns:p14="http://schemas.microsoft.com/office/powerpoint/2010/main" val="1288619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1733" y="1589341"/>
            <a:ext cx="7981355" cy="4131900"/>
          </a:xfrm>
          <a:prstGeom prst="rect">
            <a:avLst/>
          </a:prstGeom>
        </p:spPr>
        <p:txBody>
          <a:bodyPr vert="horz" wrap="square" lIns="0" tIns="0" rIns="0" bIns="0" rtlCol="0">
            <a:spAutoFit/>
          </a:bodyPr>
          <a:lstStyle/>
          <a:p>
            <a:pPr marL="364331" marR="313730" indent="-352425">
              <a:lnSpc>
                <a:spcPct val="116700"/>
              </a:lnSpc>
              <a:buChar char="•"/>
              <a:tabLst>
                <a:tab pos="360759" algn="l"/>
                <a:tab pos="361355" algn="l"/>
              </a:tabLst>
            </a:pPr>
            <a:r>
              <a:rPr sz="2800" spc="89" dirty="0">
                <a:solidFill>
                  <a:srgbClr val="010101"/>
                </a:solidFill>
                <a:cs typeface="Arial"/>
              </a:rPr>
              <a:t>Meaning </a:t>
            </a:r>
            <a:r>
              <a:rPr sz="2800" spc="-14" dirty="0">
                <a:solidFill>
                  <a:srgbClr val="010101"/>
                </a:solidFill>
                <a:cs typeface="Arial"/>
              </a:rPr>
              <a:t>is also </a:t>
            </a:r>
            <a:r>
              <a:rPr sz="2800" spc="66" dirty="0">
                <a:solidFill>
                  <a:srgbClr val="010101"/>
                </a:solidFill>
                <a:cs typeface="Arial"/>
              </a:rPr>
              <a:t>attached </a:t>
            </a:r>
            <a:r>
              <a:rPr sz="2800" spc="56" dirty="0">
                <a:solidFill>
                  <a:srgbClr val="010101"/>
                </a:solidFill>
                <a:cs typeface="Arial"/>
              </a:rPr>
              <a:t>to </a:t>
            </a:r>
            <a:r>
              <a:rPr sz="2800" spc="-5" dirty="0">
                <a:solidFill>
                  <a:srgbClr val="010101"/>
                </a:solidFill>
                <a:cs typeface="Arial"/>
              </a:rPr>
              <a:t>images </a:t>
            </a:r>
            <a:r>
              <a:rPr sz="2800" spc="107" dirty="0">
                <a:solidFill>
                  <a:srgbClr val="010101"/>
                </a:solidFill>
                <a:cs typeface="Arial"/>
              </a:rPr>
              <a:t>through  </a:t>
            </a:r>
            <a:r>
              <a:rPr sz="2800" spc="23" dirty="0">
                <a:solidFill>
                  <a:srgbClr val="010101"/>
                </a:solidFill>
                <a:cs typeface="Arial"/>
              </a:rPr>
              <a:t>references </a:t>
            </a:r>
            <a:r>
              <a:rPr sz="2800" spc="19" dirty="0">
                <a:solidFill>
                  <a:srgbClr val="010101"/>
                </a:solidFill>
                <a:cs typeface="Arial"/>
              </a:rPr>
              <a:t>to, </a:t>
            </a:r>
            <a:r>
              <a:rPr sz="2800" spc="61" dirty="0">
                <a:solidFill>
                  <a:srgbClr val="010101"/>
                </a:solidFill>
                <a:cs typeface="Arial"/>
              </a:rPr>
              <a:t>and </a:t>
            </a:r>
            <a:r>
              <a:rPr sz="2800" spc="131" dirty="0">
                <a:solidFill>
                  <a:srgbClr val="010101"/>
                </a:solidFill>
                <a:cs typeface="Arial"/>
              </a:rPr>
              <a:t>within, </a:t>
            </a:r>
            <a:r>
              <a:rPr sz="2800" spc="94" dirty="0">
                <a:solidFill>
                  <a:srgbClr val="010101"/>
                </a:solidFill>
                <a:cs typeface="Arial"/>
              </a:rPr>
              <a:t>culture </a:t>
            </a:r>
            <a:r>
              <a:rPr sz="2800" spc="84" dirty="0">
                <a:solidFill>
                  <a:srgbClr val="010101"/>
                </a:solidFill>
                <a:cs typeface="Arial"/>
              </a:rPr>
              <a:t>or</a:t>
            </a:r>
            <a:r>
              <a:rPr sz="2800" spc="202" dirty="0">
                <a:solidFill>
                  <a:srgbClr val="010101"/>
                </a:solidFill>
                <a:cs typeface="Arial"/>
              </a:rPr>
              <a:t> </a:t>
            </a:r>
            <a:r>
              <a:rPr sz="2800" spc="33" dirty="0">
                <a:solidFill>
                  <a:srgbClr val="010101"/>
                </a:solidFill>
                <a:cs typeface="Arial"/>
              </a:rPr>
              <a:t>society.</a:t>
            </a:r>
            <a:endParaRPr sz="2800" dirty="0">
              <a:cs typeface="Arial"/>
            </a:endParaRPr>
          </a:p>
          <a:p>
            <a:pPr marL="364331" marR="4763" indent="-352425">
              <a:lnSpc>
                <a:spcPct val="112500"/>
              </a:lnSpc>
              <a:spcBef>
                <a:spcPts val="563"/>
              </a:spcBef>
              <a:buChar char="•"/>
              <a:tabLst>
                <a:tab pos="360759" algn="l"/>
                <a:tab pos="361355" algn="l"/>
                <a:tab pos="5109567" algn="l"/>
              </a:tabLst>
            </a:pPr>
            <a:r>
              <a:rPr sz="2800" spc="42" dirty="0">
                <a:solidFill>
                  <a:srgbClr val="010101"/>
                </a:solidFill>
                <a:cs typeface="Arial"/>
              </a:rPr>
              <a:t>Meanings </a:t>
            </a:r>
            <a:r>
              <a:rPr sz="2800" spc="52" dirty="0">
                <a:solidFill>
                  <a:srgbClr val="010101"/>
                </a:solidFill>
                <a:cs typeface="Arial"/>
              </a:rPr>
              <a:t>are </a:t>
            </a:r>
            <a:r>
              <a:rPr sz="2800" spc="9" dirty="0">
                <a:solidFill>
                  <a:srgbClr val="010101"/>
                </a:solidFill>
                <a:cs typeface="Arial"/>
              </a:rPr>
              <a:t>specific</a:t>
            </a:r>
            <a:r>
              <a:rPr sz="2800" spc="113" dirty="0">
                <a:solidFill>
                  <a:srgbClr val="010101"/>
                </a:solidFill>
                <a:cs typeface="Arial"/>
              </a:rPr>
              <a:t> </a:t>
            </a:r>
            <a:r>
              <a:rPr sz="2800" spc="9" dirty="0">
                <a:solidFill>
                  <a:srgbClr val="010101"/>
                </a:solidFill>
                <a:cs typeface="Arial"/>
              </a:rPr>
              <a:t>to</a:t>
            </a:r>
            <a:r>
              <a:rPr sz="2800" spc="309" dirty="0">
                <a:solidFill>
                  <a:srgbClr val="010101"/>
                </a:solidFill>
                <a:cs typeface="Arial"/>
              </a:rPr>
              <a:t> </a:t>
            </a:r>
            <a:r>
              <a:rPr sz="2800" spc="9" dirty="0" smtClean="0">
                <a:solidFill>
                  <a:srgbClr val="010101"/>
                </a:solidFill>
                <a:cs typeface="Arial"/>
              </a:rPr>
              <a:t>the</a:t>
            </a:r>
            <a:r>
              <a:rPr lang="en-US" sz="2800" spc="9" dirty="0" smtClean="0">
                <a:solidFill>
                  <a:srgbClr val="010101"/>
                </a:solidFill>
                <a:cs typeface="Arial"/>
              </a:rPr>
              <a:t> </a:t>
            </a:r>
            <a:r>
              <a:rPr sz="2800" spc="33" dirty="0" smtClean="0">
                <a:solidFill>
                  <a:srgbClr val="010101"/>
                </a:solidFill>
                <a:cs typeface="Arial"/>
              </a:rPr>
              <a:t>society</a:t>
            </a:r>
            <a:r>
              <a:rPr sz="2800" spc="56" dirty="0" smtClean="0">
                <a:solidFill>
                  <a:srgbClr val="010101"/>
                </a:solidFill>
                <a:cs typeface="Arial"/>
              </a:rPr>
              <a:t> </a:t>
            </a:r>
            <a:r>
              <a:rPr sz="2800" spc="84" dirty="0">
                <a:solidFill>
                  <a:srgbClr val="010101"/>
                </a:solidFill>
                <a:cs typeface="Arial"/>
              </a:rPr>
              <a:t>or</a:t>
            </a:r>
            <a:r>
              <a:rPr sz="2800" spc="5" dirty="0">
                <a:solidFill>
                  <a:srgbClr val="010101"/>
                </a:solidFill>
                <a:cs typeface="Arial"/>
              </a:rPr>
              <a:t> </a:t>
            </a:r>
            <a:r>
              <a:rPr sz="2800" spc="94" dirty="0">
                <a:solidFill>
                  <a:srgbClr val="010101"/>
                </a:solidFill>
                <a:cs typeface="Arial"/>
              </a:rPr>
              <a:t>culture </a:t>
            </a:r>
            <a:r>
              <a:rPr sz="2800" spc="61" dirty="0">
                <a:solidFill>
                  <a:srgbClr val="010101"/>
                </a:solidFill>
                <a:cs typeface="Arial"/>
              </a:rPr>
              <a:t> </a:t>
            </a:r>
            <a:r>
              <a:rPr sz="2800" spc="84" dirty="0">
                <a:solidFill>
                  <a:srgbClr val="010101"/>
                </a:solidFill>
                <a:cs typeface="Arial"/>
              </a:rPr>
              <a:t>in which </a:t>
            </a:r>
            <a:r>
              <a:rPr sz="2800" spc="117" dirty="0">
                <a:solidFill>
                  <a:srgbClr val="010101"/>
                </a:solidFill>
                <a:cs typeface="Arial"/>
              </a:rPr>
              <a:t>they </a:t>
            </a:r>
            <a:r>
              <a:rPr sz="2800" spc="52" dirty="0">
                <a:solidFill>
                  <a:srgbClr val="010101"/>
                </a:solidFill>
                <a:cs typeface="Arial"/>
              </a:rPr>
              <a:t>are</a:t>
            </a:r>
            <a:r>
              <a:rPr sz="2800" spc="-441" dirty="0">
                <a:solidFill>
                  <a:srgbClr val="010101"/>
                </a:solidFill>
                <a:cs typeface="Arial"/>
              </a:rPr>
              <a:t> </a:t>
            </a:r>
            <a:r>
              <a:rPr sz="2800" spc="80" dirty="0">
                <a:solidFill>
                  <a:srgbClr val="010101"/>
                </a:solidFill>
                <a:cs typeface="Arial"/>
              </a:rPr>
              <a:t>viewed.</a:t>
            </a:r>
            <a:endParaRPr sz="2800" dirty="0">
              <a:cs typeface="Arial"/>
            </a:endParaRPr>
          </a:p>
          <a:p>
            <a:pPr marL="357783" marR="57744" indent="-345877">
              <a:lnSpc>
                <a:spcPct val="113900"/>
              </a:lnSpc>
              <a:spcBef>
                <a:spcPts val="656"/>
              </a:spcBef>
              <a:buChar char="•"/>
              <a:tabLst>
                <a:tab pos="360759" algn="l"/>
                <a:tab pos="361355" algn="l"/>
              </a:tabLst>
            </a:pPr>
            <a:r>
              <a:rPr sz="2800" spc="89" dirty="0">
                <a:solidFill>
                  <a:srgbClr val="010101"/>
                </a:solidFill>
                <a:cs typeface="Arial"/>
              </a:rPr>
              <a:t>Meaning </a:t>
            </a:r>
            <a:r>
              <a:rPr sz="2800" spc="-52" dirty="0">
                <a:solidFill>
                  <a:srgbClr val="010101"/>
                </a:solidFill>
                <a:cs typeface="Arial"/>
              </a:rPr>
              <a:t>is </a:t>
            </a:r>
            <a:r>
              <a:rPr sz="2800" spc="66" dirty="0">
                <a:solidFill>
                  <a:srgbClr val="010101"/>
                </a:solidFill>
                <a:cs typeface="Arial"/>
              </a:rPr>
              <a:t>attached </a:t>
            </a:r>
            <a:r>
              <a:rPr sz="2800" spc="47" dirty="0">
                <a:solidFill>
                  <a:srgbClr val="010101"/>
                </a:solidFill>
                <a:cs typeface="Arial"/>
              </a:rPr>
              <a:t>via </a:t>
            </a:r>
            <a:r>
              <a:rPr sz="2800" spc="98" dirty="0">
                <a:solidFill>
                  <a:srgbClr val="010101"/>
                </a:solidFill>
                <a:cs typeface="Arial"/>
              </a:rPr>
              <a:t>what </a:t>
            </a:r>
            <a:r>
              <a:rPr sz="2800" spc="23" dirty="0">
                <a:solidFill>
                  <a:srgbClr val="010101"/>
                </a:solidFill>
                <a:cs typeface="Arial"/>
              </a:rPr>
              <a:t>Barthes </a:t>
            </a:r>
            <a:r>
              <a:rPr sz="2800" spc="33" dirty="0">
                <a:solidFill>
                  <a:srgbClr val="010101"/>
                </a:solidFill>
                <a:cs typeface="Arial"/>
              </a:rPr>
              <a:t>called </a:t>
            </a:r>
            <a:r>
              <a:rPr sz="2800" spc="-127" dirty="0">
                <a:solidFill>
                  <a:srgbClr val="010101"/>
                </a:solidFill>
                <a:cs typeface="Arial"/>
              </a:rPr>
              <a:t>a  </a:t>
            </a:r>
            <a:r>
              <a:rPr sz="2800" spc="94" dirty="0">
                <a:solidFill>
                  <a:srgbClr val="010101"/>
                </a:solidFill>
                <a:cs typeface="Arial"/>
              </a:rPr>
              <a:t>'</a:t>
            </a:r>
            <a:r>
              <a:rPr sz="2800" b="1" spc="94" dirty="0">
                <a:solidFill>
                  <a:srgbClr val="010101"/>
                </a:solidFill>
                <a:cs typeface="Arial"/>
              </a:rPr>
              <a:t>cultural </a:t>
            </a:r>
            <a:r>
              <a:rPr sz="2800" b="1" spc="70" dirty="0">
                <a:solidFill>
                  <a:srgbClr val="010101"/>
                </a:solidFill>
                <a:cs typeface="Arial"/>
              </a:rPr>
              <a:t>code</a:t>
            </a:r>
            <a:r>
              <a:rPr sz="2800" spc="70" dirty="0">
                <a:solidFill>
                  <a:srgbClr val="010101"/>
                </a:solidFill>
                <a:cs typeface="Arial"/>
              </a:rPr>
              <a:t>', </a:t>
            </a:r>
            <a:r>
              <a:rPr sz="2800" spc="84" dirty="0">
                <a:solidFill>
                  <a:srgbClr val="010101"/>
                </a:solidFill>
                <a:cs typeface="Arial"/>
              </a:rPr>
              <a:t>which </a:t>
            </a:r>
            <a:r>
              <a:rPr sz="2800" spc="-14" dirty="0">
                <a:solidFill>
                  <a:srgbClr val="010101"/>
                </a:solidFill>
                <a:cs typeface="Arial"/>
              </a:rPr>
              <a:t>is </a:t>
            </a:r>
            <a:r>
              <a:rPr sz="2800" spc="56" dirty="0">
                <a:solidFill>
                  <a:srgbClr val="010101"/>
                </a:solidFill>
                <a:cs typeface="Arial"/>
              </a:rPr>
              <a:t>knowledge </a:t>
            </a:r>
            <a:r>
              <a:rPr sz="2800" spc="38" dirty="0">
                <a:solidFill>
                  <a:srgbClr val="010101"/>
                </a:solidFill>
                <a:cs typeface="Arial"/>
              </a:rPr>
              <a:t>gained  </a:t>
            </a:r>
            <a:r>
              <a:rPr sz="2800" spc="164" dirty="0">
                <a:solidFill>
                  <a:srgbClr val="010101"/>
                </a:solidFill>
                <a:cs typeface="Arial"/>
              </a:rPr>
              <a:t>from </a:t>
            </a:r>
            <a:r>
              <a:rPr sz="2800" spc="70" dirty="0">
                <a:solidFill>
                  <a:srgbClr val="010101"/>
                </a:solidFill>
                <a:cs typeface="Arial"/>
              </a:rPr>
              <a:t>living </a:t>
            </a:r>
            <a:r>
              <a:rPr sz="2800" spc="66" dirty="0">
                <a:solidFill>
                  <a:srgbClr val="010101"/>
                </a:solidFill>
                <a:cs typeface="Arial"/>
              </a:rPr>
              <a:t>in, </a:t>
            </a:r>
            <a:r>
              <a:rPr sz="2800" spc="52" dirty="0">
                <a:solidFill>
                  <a:srgbClr val="010101"/>
                </a:solidFill>
                <a:cs typeface="Arial"/>
              </a:rPr>
              <a:t>absorbing </a:t>
            </a:r>
            <a:r>
              <a:rPr sz="2800" spc="61" dirty="0">
                <a:solidFill>
                  <a:srgbClr val="010101"/>
                </a:solidFill>
                <a:cs typeface="Arial"/>
              </a:rPr>
              <a:t>and </a:t>
            </a:r>
            <a:r>
              <a:rPr sz="2800" spc="42" dirty="0">
                <a:solidFill>
                  <a:srgbClr val="010101"/>
                </a:solidFill>
                <a:cs typeface="Arial"/>
              </a:rPr>
              <a:t>consuming  </a:t>
            </a:r>
            <a:r>
              <a:rPr sz="2800" spc="66" dirty="0">
                <a:solidFill>
                  <a:srgbClr val="010101"/>
                </a:solidFill>
                <a:cs typeface="Arial"/>
              </a:rPr>
              <a:t>products </a:t>
            </a:r>
            <a:r>
              <a:rPr sz="2800" spc="56" dirty="0">
                <a:solidFill>
                  <a:srgbClr val="010101"/>
                </a:solidFill>
                <a:cs typeface="Arial"/>
              </a:rPr>
              <a:t>of </a:t>
            </a:r>
            <a:r>
              <a:rPr sz="2800" spc="-127" dirty="0">
                <a:solidFill>
                  <a:srgbClr val="010101"/>
                </a:solidFill>
                <a:cs typeface="Arial"/>
              </a:rPr>
              <a:t>a</a:t>
            </a:r>
            <a:r>
              <a:rPr sz="2800" spc="33" dirty="0">
                <a:solidFill>
                  <a:srgbClr val="010101"/>
                </a:solidFill>
                <a:cs typeface="Arial"/>
              </a:rPr>
              <a:t> </a:t>
            </a:r>
            <a:r>
              <a:rPr sz="2800" spc="80" dirty="0">
                <a:solidFill>
                  <a:srgbClr val="010101"/>
                </a:solidFill>
                <a:cs typeface="Arial"/>
              </a:rPr>
              <a:t>culture.</a:t>
            </a:r>
            <a:endParaRPr sz="2800" dirty="0">
              <a:cs typeface="Arial"/>
            </a:endParaRPr>
          </a:p>
        </p:txBody>
      </p:sp>
      <p:sp>
        <p:nvSpPr>
          <p:cNvPr id="4" name="Title 1"/>
          <p:cNvSpPr txBox="1">
            <a:spLocks/>
          </p:cNvSpPr>
          <p:nvPr/>
        </p:nvSpPr>
        <p:spPr>
          <a:xfrm>
            <a:off x="685800" y="267339"/>
            <a:ext cx="7772400" cy="6233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Symbolic &amp; Culture Codes</a:t>
            </a:r>
            <a:endParaRPr lang="en-US" dirty="0"/>
          </a:p>
        </p:txBody>
      </p:sp>
    </p:spTree>
    <p:extLst>
      <p:ext uri="{BB962C8B-B14F-4D97-AF65-F5344CB8AC3E}">
        <p14:creationId xmlns:p14="http://schemas.microsoft.com/office/powerpoint/2010/main" val="184100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4727" y="1588480"/>
            <a:ext cx="7476530" cy="2464649"/>
          </a:xfrm>
          <a:prstGeom prst="rect">
            <a:avLst/>
          </a:prstGeom>
        </p:spPr>
        <p:txBody>
          <a:bodyPr vert="horz" wrap="square" lIns="0" tIns="0" rIns="0" bIns="0" rtlCol="0">
            <a:spAutoFit/>
          </a:bodyPr>
          <a:lstStyle/>
          <a:p>
            <a:pPr marL="14288" marR="4763" indent="-2977">
              <a:lnSpc>
                <a:spcPct val="118600"/>
              </a:lnSpc>
              <a:tabLst>
                <a:tab pos="2755702" algn="l"/>
              </a:tabLst>
            </a:pPr>
            <a:r>
              <a:rPr sz="2800" spc="61" dirty="0">
                <a:solidFill>
                  <a:srgbClr val="010101"/>
                </a:solidFill>
                <a:cs typeface="Arial"/>
              </a:rPr>
              <a:t>The </a:t>
            </a:r>
            <a:r>
              <a:rPr sz="2800" spc="164" dirty="0">
                <a:solidFill>
                  <a:srgbClr val="010101"/>
                </a:solidFill>
                <a:cs typeface="Arial"/>
              </a:rPr>
              <a:t>word </a:t>
            </a:r>
            <a:r>
              <a:rPr sz="2800" spc="113" dirty="0">
                <a:solidFill>
                  <a:srgbClr val="010101"/>
                </a:solidFill>
                <a:cs typeface="Arial"/>
              </a:rPr>
              <a:t>'code' </a:t>
            </a:r>
            <a:r>
              <a:rPr sz="2800" spc="80" dirty="0">
                <a:solidFill>
                  <a:srgbClr val="010101"/>
                </a:solidFill>
                <a:cs typeface="Arial"/>
              </a:rPr>
              <a:t>refers </a:t>
            </a:r>
            <a:r>
              <a:rPr sz="2800" spc="75" dirty="0">
                <a:solidFill>
                  <a:srgbClr val="010101"/>
                </a:solidFill>
                <a:cs typeface="Arial"/>
              </a:rPr>
              <a:t>to </a:t>
            </a:r>
            <a:r>
              <a:rPr sz="2800" spc="42" dirty="0">
                <a:solidFill>
                  <a:srgbClr val="010101"/>
                </a:solidFill>
                <a:cs typeface="Arial"/>
              </a:rPr>
              <a:t>any system </a:t>
            </a:r>
            <a:r>
              <a:rPr sz="2800" spc="33" dirty="0">
                <a:solidFill>
                  <a:srgbClr val="010101"/>
                </a:solidFill>
                <a:cs typeface="Arial"/>
              </a:rPr>
              <a:t>of </a:t>
            </a:r>
            <a:r>
              <a:rPr sz="2800" b="1" spc="-14" dirty="0">
                <a:solidFill>
                  <a:srgbClr val="010101"/>
                </a:solidFill>
                <a:cs typeface="Arial"/>
              </a:rPr>
              <a:t>signs</a:t>
            </a:r>
            <a:r>
              <a:rPr sz="2800" spc="-14" dirty="0">
                <a:solidFill>
                  <a:srgbClr val="010101"/>
                </a:solidFill>
                <a:cs typeface="Arial"/>
              </a:rPr>
              <a:t>  </a:t>
            </a:r>
            <a:r>
              <a:rPr sz="2800" spc="183" dirty="0">
                <a:solidFill>
                  <a:srgbClr val="010101"/>
                </a:solidFill>
                <a:cs typeface="Arial"/>
              </a:rPr>
              <a:t>that </a:t>
            </a:r>
            <a:r>
              <a:rPr sz="2800" spc="80" dirty="0">
                <a:solidFill>
                  <a:srgbClr val="010101"/>
                </a:solidFill>
                <a:cs typeface="Arial"/>
              </a:rPr>
              <a:t>are</a:t>
            </a:r>
            <a:r>
              <a:rPr sz="2800" spc="-113" dirty="0">
                <a:solidFill>
                  <a:srgbClr val="010101"/>
                </a:solidFill>
                <a:cs typeface="Arial"/>
              </a:rPr>
              <a:t> </a:t>
            </a:r>
            <a:r>
              <a:rPr sz="2800" spc="28" dirty="0">
                <a:solidFill>
                  <a:srgbClr val="010101"/>
                </a:solidFill>
                <a:cs typeface="Arial"/>
              </a:rPr>
              <a:t>used</a:t>
            </a:r>
            <a:r>
              <a:rPr sz="2800" spc="-75" dirty="0">
                <a:solidFill>
                  <a:srgbClr val="010101"/>
                </a:solidFill>
                <a:cs typeface="Arial"/>
              </a:rPr>
              <a:t> </a:t>
            </a:r>
            <a:r>
              <a:rPr sz="2800" spc="19" dirty="0">
                <a:solidFill>
                  <a:srgbClr val="010101"/>
                </a:solidFill>
                <a:cs typeface="Arial"/>
              </a:rPr>
              <a:t>to	</a:t>
            </a:r>
            <a:r>
              <a:rPr sz="2800" spc="103" dirty="0">
                <a:solidFill>
                  <a:srgbClr val="010101"/>
                </a:solidFill>
                <a:cs typeface="Arial"/>
              </a:rPr>
              <a:t>communicate</a:t>
            </a:r>
            <a:r>
              <a:rPr sz="2800" spc="113" dirty="0">
                <a:solidFill>
                  <a:srgbClr val="010101"/>
                </a:solidFill>
                <a:cs typeface="Arial"/>
              </a:rPr>
              <a:t> </a:t>
            </a:r>
            <a:r>
              <a:rPr sz="2800" spc="70" dirty="0">
                <a:solidFill>
                  <a:srgbClr val="010101"/>
                </a:solidFill>
                <a:cs typeface="Arial"/>
              </a:rPr>
              <a:t>meaning.</a:t>
            </a:r>
            <a:endParaRPr sz="2800" dirty="0">
              <a:cs typeface="Arial"/>
            </a:endParaRPr>
          </a:p>
          <a:p>
            <a:pPr>
              <a:spcBef>
                <a:spcPts val="14"/>
              </a:spcBef>
            </a:pPr>
            <a:endParaRPr sz="2800" dirty="0">
              <a:cs typeface="Times New Roman"/>
            </a:endParaRPr>
          </a:p>
          <a:p>
            <a:pPr marL="23217" marR="450055" indent="7144">
              <a:lnSpc>
                <a:spcPct val="116500"/>
              </a:lnSpc>
              <a:tabLst>
                <a:tab pos="2391370" algn="l"/>
              </a:tabLst>
            </a:pPr>
            <a:r>
              <a:rPr sz="2800" spc="75" dirty="0">
                <a:solidFill>
                  <a:srgbClr val="010101"/>
                </a:solidFill>
                <a:cs typeface="Arial"/>
              </a:rPr>
              <a:t>'Conventions'	</a:t>
            </a:r>
            <a:r>
              <a:rPr sz="2800" spc="52" dirty="0">
                <a:solidFill>
                  <a:srgbClr val="010101"/>
                </a:solidFill>
                <a:cs typeface="Arial"/>
              </a:rPr>
              <a:t>are </a:t>
            </a:r>
            <a:r>
              <a:rPr sz="2800" spc="94" dirty="0">
                <a:solidFill>
                  <a:srgbClr val="010101"/>
                </a:solidFill>
                <a:cs typeface="Arial"/>
              </a:rPr>
              <a:t>well-established</a:t>
            </a:r>
            <a:r>
              <a:rPr sz="2800" spc="-225" dirty="0">
                <a:solidFill>
                  <a:srgbClr val="010101"/>
                </a:solidFill>
                <a:cs typeface="Arial"/>
              </a:rPr>
              <a:t> </a:t>
            </a:r>
            <a:r>
              <a:rPr sz="2800" spc="14" dirty="0">
                <a:solidFill>
                  <a:srgbClr val="010101"/>
                </a:solidFill>
                <a:cs typeface="Arial"/>
              </a:rPr>
              <a:t>ways</a:t>
            </a:r>
            <a:r>
              <a:rPr sz="2800" spc="155" dirty="0">
                <a:solidFill>
                  <a:srgbClr val="010101"/>
                </a:solidFill>
                <a:cs typeface="Arial"/>
              </a:rPr>
              <a:t> </a:t>
            </a:r>
            <a:r>
              <a:rPr sz="2800" spc="9" dirty="0">
                <a:solidFill>
                  <a:srgbClr val="010101"/>
                </a:solidFill>
                <a:cs typeface="Arial"/>
              </a:rPr>
              <a:t>of </a:t>
            </a:r>
            <a:r>
              <a:rPr sz="2800" spc="5" dirty="0">
                <a:solidFill>
                  <a:srgbClr val="010101"/>
                </a:solidFill>
                <a:cs typeface="Arial"/>
              </a:rPr>
              <a:t> </a:t>
            </a:r>
            <a:r>
              <a:rPr sz="2800" spc="98" dirty="0">
                <a:solidFill>
                  <a:srgbClr val="010101"/>
                </a:solidFill>
                <a:cs typeface="Arial"/>
              </a:rPr>
              <a:t>constructing</a:t>
            </a:r>
            <a:r>
              <a:rPr sz="2800" spc="-70" dirty="0">
                <a:solidFill>
                  <a:srgbClr val="010101"/>
                </a:solidFill>
                <a:cs typeface="Arial"/>
              </a:rPr>
              <a:t> </a:t>
            </a:r>
            <a:r>
              <a:rPr sz="2800" b="1" spc="94" dirty="0">
                <a:solidFill>
                  <a:srgbClr val="010101"/>
                </a:solidFill>
                <a:cs typeface="Arial"/>
              </a:rPr>
              <a:t>texts</a:t>
            </a:r>
            <a:r>
              <a:rPr sz="2800" spc="94" dirty="0">
                <a:solidFill>
                  <a:srgbClr val="010101"/>
                </a:solidFill>
                <a:cs typeface="Arial"/>
              </a:rPr>
              <a:t>.</a:t>
            </a:r>
            <a:endParaRPr sz="2800" dirty="0">
              <a:cs typeface="Arial"/>
            </a:endParaRPr>
          </a:p>
        </p:txBody>
      </p:sp>
      <p:sp>
        <p:nvSpPr>
          <p:cNvPr id="4" name="Title 1"/>
          <p:cNvSpPr txBox="1">
            <a:spLocks/>
          </p:cNvSpPr>
          <p:nvPr/>
        </p:nvSpPr>
        <p:spPr>
          <a:xfrm>
            <a:off x="685800" y="267339"/>
            <a:ext cx="7772400" cy="6233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Codes and Conventions</a:t>
            </a:r>
            <a:endParaRPr lang="en-US" dirty="0"/>
          </a:p>
        </p:txBody>
      </p:sp>
    </p:spTree>
    <p:extLst>
      <p:ext uri="{BB962C8B-B14F-4D97-AF65-F5344CB8AC3E}">
        <p14:creationId xmlns:p14="http://schemas.microsoft.com/office/powerpoint/2010/main" val="908263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5153" y="502028"/>
            <a:ext cx="6085284" cy="677108"/>
          </a:xfrm>
          <a:prstGeom prst="rect">
            <a:avLst/>
          </a:prstGeom>
        </p:spPr>
        <p:txBody>
          <a:bodyPr vert="horz" wrap="square" lIns="0" tIns="0" rIns="0" bIns="0" rtlCol="0" anchor="ctr">
            <a:spAutoFit/>
          </a:bodyPr>
          <a:lstStyle/>
          <a:p>
            <a:pPr marL="11906">
              <a:lnSpc>
                <a:spcPct val="100000"/>
              </a:lnSpc>
            </a:pPr>
            <a:r>
              <a:rPr spc="-42" dirty="0">
                <a:solidFill>
                  <a:srgbClr val="010101"/>
                </a:solidFill>
              </a:rPr>
              <a:t>Representation </a:t>
            </a:r>
            <a:r>
              <a:rPr sz="3750" spc="159" dirty="0">
                <a:solidFill>
                  <a:srgbClr val="010101"/>
                </a:solidFill>
              </a:rPr>
              <a:t>&amp;</a:t>
            </a:r>
            <a:r>
              <a:rPr sz="3750" dirty="0">
                <a:solidFill>
                  <a:srgbClr val="010101"/>
                </a:solidFill>
              </a:rPr>
              <a:t> </a:t>
            </a:r>
            <a:r>
              <a:rPr spc="-113" dirty="0">
                <a:solidFill>
                  <a:srgbClr val="010101"/>
                </a:solidFill>
              </a:rPr>
              <a:t>Ethnicity</a:t>
            </a:r>
            <a:endParaRPr sz="3750" dirty="0"/>
          </a:p>
        </p:txBody>
      </p:sp>
      <p:sp>
        <p:nvSpPr>
          <p:cNvPr id="3" name="object 3"/>
          <p:cNvSpPr txBox="1"/>
          <p:nvPr/>
        </p:nvSpPr>
        <p:spPr>
          <a:xfrm>
            <a:off x="533625" y="1625204"/>
            <a:ext cx="8205425" cy="4497385"/>
          </a:xfrm>
          <a:prstGeom prst="rect">
            <a:avLst/>
          </a:prstGeom>
        </p:spPr>
        <p:txBody>
          <a:bodyPr vert="horz" wrap="square" lIns="0" tIns="0" rIns="0" bIns="0" rtlCol="0">
            <a:spAutoFit/>
          </a:bodyPr>
          <a:lstStyle/>
          <a:p>
            <a:pPr marL="355997" marR="1053108" indent="-344091">
              <a:lnSpc>
                <a:spcPts val="2813"/>
              </a:lnSpc>
              <a:buChar char="•"/>
              <a:tabLst>
                <a:tab pos="360759" algn="l"/>
              </a:tabLst>
            </a:pPr>
            <a:r>
              <a:rPr sz="2800" spc="84" dirty="0">
                <a:solidFill>
                  <a:srgbClr val="010101"/>
                </a:solidFill>
                <a:cs typeface="Arial"/>
              </a:rPr>
              <a:t>Representations </a:t>
            </a:r>
            <a:r>
              <a:rPr sz="2800" spc="38" dirty="0">
                <a:solidFill>
                  <a:srgbClr val="010101"/>
                </a:solidFill>
                <a:cs typeface="Arial"/>
              </a:rPr>
              <a:t>can </a:t>
            </a:r>
            <a:r>
              <a:rPr sz="2800" spc="66" dirty="0">
                <a:solidFill>
                  <a:srgbClr val="010101"/>
                </a:solidFill>
                <a:cs typeface="Arial"/>
              </a:rPr>
              <a:t>reveal </a:t>
            </a:r>
            <a:r>
              <a:rPr sz="2800" spc="-47" dirty="0">
                <a:solidFill>
                  <a:srgbClr val="010101"/>
                </a:solidFill>
                <a:cs typeface="Arial"/>
              </a:rPr>
              <a:t>a </a:t>
            </a:r>
            <a:r>
              <a:rPr sz="2800" spc="-28" dirty="0">
                <a:solidFill>
                  <a:srgbClr val="010101"/>
                </a:solidFill>
                <a:cs typeface="Arial"/>
              </a:rPr>
              <a:t>lot </a:t>
            </a:r>
            <a:r>
              <a:rPr sz="2800" spc="136" dirty="0">
                <a:solidFill>
                  <a:srgbClr val="010101"/>
                </a:solidFill>
                <a:cs typeface="Arial"/>
              </a:rPr>
              <a:t>about </a:t>
            </a:r>
            <a:r>
              <a:rPr sz="2800" spc="127" dirty="0">
                <a:solidFill>
                  <a:srgbClr val="010101"/>
                </a:solidFill>
                <a:cs typeface="Arial"/>
              </a:rPr>
              <a:t>the  attitudes </a:t>
            </a:r>
            <a:r>
              <a:rPr sz="2800" spc="94" dirty="0">
                <a:solidFill>
                  <a:srgbClr val="010101"/>
                </a:solidFill>
                <a:cs typeface="Arial"/>
              </a:rPr>
              <a:t>and </a:t>
            </a:r>
            <a:r>
              <a:rPr sz="2800" spc="47" dirty="0">
                <a:solidFill>
                  <a:srgbClr val="010101"/>
                </a:solidFill>
                <a:cs typeface="Arial"/>
              </a:rPr>
              <a:t>values </a:t>
            </a:r>
            <a:r>
              <a:rPr sz="2800" spc="38" dirty="0">
                <a:solidFill>
                  <a:srgbClr val="010101"/>
                </a:solidFill>
                <a:cs typeface="Arial"/>
              </a:rPr>
              <a:t>of </a:t>
            </a:r>
            <a:r>
              <a:rPr sz="2800" spc="42">
                <a:solidFill>
                  <a:srgbClr val="010101"/>
                </a:solidFill>
                <a:cs typeface="Arial"/>
              </a:rPr>
              <a:t>the </a:t>
            </a:r>
            <a:r>
              <a:rPr sz="2800" spc="66" smtClean="0">
                <a:solidFill>
                  <a:srgbClr val="010101"/>
                </a:solidFill>
                <a:cs typeface="Arial"/>
              </a:rPr>
              <a:t>society</a:t>
            </a:r>
            <a:r>
              <a:rPr lang="en-US" sz="2800" spc="66" smtClean="0">
                <a:solidFill>
                  <a:srgbClr val="010101"/>
                </a:solidFill>
                <a:cs typeface="Arial"/>
              </a:rPr>
              <a:t> </a:t>
            </a:r>
            <a:r>
              <a:rPr sz="2800" spc="122" smtClean="0">
                <a:solidFill>
                  <a:srgbClr val="010101"/>
                </a:solidFill>
                <a:cs typeface="Arial"/>
              </a:rPr>
              <a:t>towards  </a:t>
            </a:r>
            <a:r>
              <a:rPr sz="2800" spc="122" dirty="0">
                <a:solidFill>
                  <a:srgbClr val="010101"/>
                </a:solidFill>
                <a:cs typeface="Arial"/>
              </a:rPr>
              <a:t>ethnicity</a:t>
            </a:r>
            <a:endParaRPr sz="2800" dirty="0">
              <a:cs typeface="Arial"/>
            </a:endParaRPr>
          </a:p>
          <a:p>
            <a:pPr marL="355402" marR="43458" indent="-343495">
              <a:lnSpc>
                <a:spcPct val="94100"/>
              </a:lnSpc>
              <a:spcBef>
                <a:spcPts val="600"/>
              </a:spcBef>
              <a:buChar char="•"/>
              <a:tabLst>
                <a:tab pos="360759" algn="l"/>
                <a:tab pos="361950" algn="l"/>
              </a:tabLst>
            </a:pPr>
            <a:r>
              <a:rPr sz="2800" spc="89" dirty="0">
                <a:solidFill>
                  <a:srgbClr val="010101"/>
                </a:solidFill>
                <a:cs typeface="Arial"/>
              </a:rPr>
              <a:t>Postcolonialism, the </a:t>
            </a:r>
            <a:r>
              <a:rPr sz="2800" spc="94" dirty="0">
                <a:solidFill>
                  <a:srgbClr val="010101"/>
                </a:solidFill>
                <a:cs typeface="Arial"/>
              </a:rPr>
              <a:t>study </a:t>
            </a:r>
            <a:r>
              <a:rPr sz="2800" spc="80" dirty="0">
                <a:solidFill>
                  <a:srgbClr val="010101"/>
                </a:solidFill>
                <a:cs typeface="Arial"/>
              </a:rPr>
              <a:t>of </a:t>
            </a:r>
            <a:r>
              <a:rPr sz="2800" spc="89" dirty="0">
                <a:solidFill>
                  <a:srgbClr val="010101"/>
                </a:solidFill>
                <a:cs typeface="Arial"/>
              </a:rPr>
              <a:t>the </a:t>
            </a:r>
            <a:r>
              <a:rPr sz="2800" spc="122" dirty="0">
                <a:solidFill>
                  <a:srgbClr val="010101"/>
                </a:solidFill>
                <a:cs typeface="Arial"/>
              </a:rPr>
              <a:t>cultural  </a:t>
            </a:r>
            <a:r>
              <a:rPr sz="2800" spc="150" dirty="0">
                <a:solidFill>
                  <a:srgbClr val="010101"/>
                </a:solidFill>
                <a:cs typeface="Arial"/>
              </a:rPr>
              <a:t>aftermath </a:t>
            </a:r>
            <a:r>
              <a:rPr sz="2800" spc="131" dirty="0">
                <a:solidFill>
                  <a:srgbClr val="010101"/>
                </a:solidFill>
                <a:cs typeface="Arial"/>
              </a:rPr>
              <a:t>of </a:t>
            </a:r>
            <a:r>
              <a:rPr sz="2800" spc="84" dirty="0">
                <a:solidFill>
                  <a:srgbClr val="010101"/>
                </a:solidFill>
                <a:cs typeface="Arial"/>
              </a:rPr>
              <a:t>colonial </a:t>
            </a:r>
            <a:r>
              <a:rPr sz="2800" spc="127" dirty="0">
                <a:solidFill>
                  <a:srgbClr val="010101"/>
                </a:solidFill>
                <a:cs typeface="Arial"/>
              </a:rPr>
              <a:t>rule, </a:t>
            </a:r>
            <a:r>
              <a:rPr sz="2800" spc="70" dirty="0">
                <a:solidFill>
                  <a:srgbClr val="010101"/>
                </a:solidFill>
                <a:cs typeface="Arial"/>
              </a:rPr>
              <a:t>explores </a:t>
            </a:r>
            <a:r>
              <a:rPr sz="2800" spc="66" dirty="0">
                <a:solidFill>
                  <a:srgbClr val="010101"/>
                </a:solidFill>
                <a:cs typeface="Arial"/>
              </a:rPr>
              <a:t>the </a:t>
            </a:r>
            <a:r>
              <a:rPr sz="2800" spc="80" dirty="0">
                <a:solidFill>
                  <a:srgbClr val="010101"/>
                </a:solidFill>
                <a:cs typeface="Arial"/>
              </a:rPr>
              <a:t>effects</a:t>
            </a:r>
            <a:r>
              <a:rPr sz="2800" spc="-272" dirty="0">
                <a:solidFill>
                  <a:srgbClr val="010101"/>
                </a:solidFill>
                <a:cs typeface="Arial"/>
              </a:rPr>
              <a:t> </a:t>
            </a:r>
            <a:r>
              <a:rPr sz="2800" spc="107" dirty="0">
                <a:solidFill>
                  <a:srgbClr val="010101"/>
                </a:solidFill>
                <a:cs typeface="Arial"/>
              </a:rPr>
              <a:t>on  </a:t>
            </a:r>
            <a:r>
              <a:rPr sz="2800" spc="-47" dirty="0">
                <a:solidFill>
                  <a:srgbClr val="010101"/>
                </a:solidFill>
                <a:cs typeface="Arial"/>
              </a:rPr>
              <a:t>a </a:t>
            </a:r>
            <a:r>
              <a:rPr sz="2800" spc="66" dirty="0">
                <a:solidFill>
                  <a:srgbClr val="010101"/>
                </a:solidFill>
                <a:cs typeface="Arial"/>
              </a:rPr>
              <a:t>society </a:t>
            </a:r>
            <a:r>
              <a:rPr sz="2800" spc="127" dirty="0">
                <a:solidFill>
                  <a:srgbClr val="010101"/>
                </a:solidFill>
                <a:cs typeface="Arial"/>
              </a:rPr>
              <a:t>after </a:t>
            </a:r>
            <a:r>
              <a:rPr sz="2800" spc="80" dirty="0">
                <a:solidFill>
                  <a:srgbClr val="010101"/>
                </a:solidFill>
                <a:cs typeface="Arial"/>
              </a:rPr>
              <a:t>experiencing </a:t>
            </a:r>
            <a:r>
              <a:rPr sz="2800" spc="-47" dirty="0">
                <a:solidFill>
                  <a:srgbClr val="010101"/>
                </a:solidFill>
                <a:cs typeface="Arial"/>
              </a:rPr>
              <a:t>a </a:t>
            </a:r>
            <a:r>
              <a:rPr sz="2800" spc="127" dirty="0">
                <a:solidFill>
                  <a:srgbClr val="010101"/>
                </a:solidFill>
                <a:cs typeface="Arial"/>
              </a:rPr>
              <a:t>period </a:t>
            </a:r>
            <a:r>
              <a:rPr sz="2800" spc="113" dirty="0">
                <a:solidFill>
                  <a:srgbClr val="010101"/>
                </a:solidFill>
                <a:cs typeface="Arial"/>
              </a:rPr>
              <a:t>of </a:t>
            </a:r>
            <a:r>
              <a:rPr sz="2800" spc="107" dirty="0">
                <a:solidFill>
                  <a:srgbClr val="010101"/>
                </a:solidFill>
                <a:cs typeface="Arial"/>
              </a:rPr>
              <a:t>foreign  </a:t>
            </a:r>
            <a:r>
              <a:rPr sz="2800" spc="136" dirty="0">
                <a:solidFill>
                  <a:srgbClr val="010101"/>
                </a:solidFill>
                <a:cs typeface="Arial"/>
              </a:rPr>
              <a:t>control</a:t>
            </a:r>
            <a:endParaRPr sz="2800" dirty="0">
              <a:cs typeface="Arial"/>
            </a:endParaRPr>
          </a:p>
          <a:p>
            <a:pPr marL="356592" marR="4763" indent="-344686">
              <a:lnSpc>
                <a:spcPct val="96500"/>
              </a:lnSpc>
              <a:spcBef>
                <a:spcPts val="441"/>
              </a:spcBef>
              <a:buChar char="•"/>
              <a:tabLst>
                <a:tab pos="360164" algn="l"/>
                <a:tab pos="360759" algn="l"/>
                <a:tab pos="4847034" algn="l"/>
              </a:tabLst>
            </a:pPr>
            <a:r>
              <a:rPr sz="2800" spc="70" dirty="0">
                <a:solidFill>
                  <a:srgbClr val="010101"/>
                </a:solidFill>
                <a:cs typeface="Arial"/>
              </a:rPr>
              <a:t>Edward </a:t>
            </a:r>
            <a:r>
              <a:rPr sz="2800" spc="-28" dirty="0">
                <a:solidFill>
                  <a:srgbClr val="010101"/>
                </a:solidFill>
                <a:cs typeface="Arial"/>
              </a:rPr>
              <a:t>Said </a:t>
            </a:r>
            <a:r>
              <a:rPr sz="2800" spc="75" dirty="0">
                <a:solidFill>
                  <a:srgbClr val="010101"/>
                </a:solidFill>
                <a:cs typeface="Arial"/>
              </a:rPr>
              <a:t>argued </a:t>
            </a:r>
            <a:r>
              <a:rPr sz="2800" spc="164" dirty="0">
                <a:solidFill>
                  <a:srgbClr val="010101"/>
                </a:solidFill>
                <a:cs typeface="Arial"/>
              </a:rPr>
              <a:t>that </a:t>
            </a:r>
            <a:r>
              <a:rPr sz="2800" spc="66" dirty="0">
                <a:solidFill>
                  <a:srgbClr val="010101"/>
                </a:solidFill>
                <a:cs typeface="Arial"/>
              </a:rPr>
              <a:t>Europe </a:t>
            </a:r>
            <a:r>
              <a:rPr sz="2800" spc="-14" dirty="0">
                <a:solidFill>
                  <a:srgbClr val="010101"/>
                </a:solidFill>
                <a:cs typeface="Arial"/>
              </a:rPr>
              <a:t>has </a:t>
            </a:r>
            <a:r>
              <a:rPr sz="2800" spc="117" dirty="0">
                <a:solidFill>
                  <a:srgbClr val="010101"/>
                </a:solidFill>
                <a:cs typeface="Arial"/>
              </a:rPr>
              <a:t>defined</a:t>
            </a:r>
            <a:r>
              <a:rPr sz="2800" spc="-417" dirty="0">
                <a:solidFill>
                  <a:srgbClr val="010101"/>
                </a:solidFill>
                <a:cs typeface="Arial"/>
              </a:rPr>
              <a:t> </a:t>
            </a:r>
            <a:r>
              <a:rPr sz="2800" spc="103" dirty="0">
                <a:solidFill>
                  <a:srgbClr val="010101"/>
                </a:solidFill>
                <a:cs typeface="Arial"/>
              </a:rPr>
              <a:t>itself  </a:t>
            </a:r>
            <a:r>
              <a:rPr sz="2800" spc="122" dirty="0">
                <a:solidFill>
                  <a:srgbClr val="010101"/>
                </a:solidFill>
                <a:cs typeface="Arial"/>
              </a:rPr>
              <a:t>at </a:t>
            </a:r>
            <a:r>
              <a:rPr sz="2800" spc="136" dirty="0">
                <a:solidFill>
                  <a:srgbClr val="010101"/>
                </a:solidFill>
                <a:cs typeface="Arial"/>
              </a:rPr>
              <a:t>the </a:t>
            </a:r>
            <a:r>
              <a:rPr sz="2800" spc="117" dirty="0">
                <a:solidFill>
                  <a:srgbClr val="010101"/>
                </a:solidFill>
                <a:cs typeface="Arial"/>
              </a:rPr>
              <a:t>centre, </a:t>
            </a:r>
            <a:r>
              <a:rPr sz="2800" spc="188" dirty="0">
                <a:solidFill>
                  <a:srgbClr val="010101"/>
                </a:solidFill>
                <a:cs typeface="Arial"/>
              </a:rPr>
              <a:t>with </a:t>
            </a:r>
            <a:r>
              <a:rPr sz="2800" spc="80" dirty="0">
                <a:solidFill>
                  <a:srgbClr val="010101"/>
                </a:solidFill>
                <a:cs typeface="Arial"/>
              </a:rPr>
              <a:t>all </a:t>
            </a:r>
            <a:r>
              <a:rPr sz="2800" spc="113" dirty="0">
                <a:solidFill>
                  <a:srgbClr val="010101"/>
                </a:solidFill>
                <a:cs typeface="Arial"/>
              </a:rPr>
              <a:t>others </a:t>
            </a:r>
            <a:r>
              <a:rPr sz="2800" spc="-42" dirty="0">
                <a:solidFill>
                  <a:srgbClr val="010101"/>
                </a:solidFill>
                <a:cs typeface="Arial"/>
              </a:rPr>
              <a:t>as </a:t>
            </a:r>
            <a:r>
              <a:rPr sz="2800" spc="94" dirty="0">
                <a:solidFill>
                  <a:srgbClr val="010101"/>
                </a:solidFill>
                <a:cs typeface="Arial"/>
              </a:rPr>
              <a:t>outsiders. </a:t>
            </a:r>
            <a:r>
              <a:rPr sz="2800" spc="56" dirty="0">
                <a:solidFill>
                  <a:srgbClr val="010101"/>
                </a:solidFill>
                <a:cs typeface="Arial"/>
              </a:rPr>
              <a:t>Terms  </a:t>
            </a:r>
            <a:r>
              <a:rPr sz="2800" spc="23" dirty="0">
                <a:solidFill>
                  <a:srgbClr val="010101"/>
                </a:solidFill>
                <a:cs typeface="Arial"/>
              </a:rPr>
              <a:t>such </a:t>
            </a:r>
            <a:r>
              <a:rPr sz="2800" spc="-42" dirty="0">
                <a:solidFill>
                  <a:srgbClr val="010101"/>
                </a:solidFill>
                <a:cs typeface="Arial"/>
              </a:rPr>
              <a:t>as </a:t>
            </a:r>
            <a:r>
              <a:rPr sz="2800" spc="188" dirty="0">
                <a:solidFill>
                  <a:srgbClr val="010101"/>
                </a:solidFill>
                <a:cs typeface="Arial"/>
              </a:rPr>
              <a:t>'</a:t>
            </a:r>
            <a:r>
              <a:rPr sz="2800" b="1" spc="188" dirty="0">
                <a:solidFill>
                  <a:srgbClr val="010101"/>
                </a:solidFill>
                <a:cs typeface="Arial"/>
              </a:rPr>
              <a:t>the </a:t>
            </a:r>
            <a:r>
              <a:rPr sz="2800" b="1" spc="28" dirty="0">
                <a:solidFill>
                  <a:srgbClr val="010101"/>
                </a:solidFill>
                <a:cs typeface="Arial"/>
              </a:rPr>
              <a:t>East</a:t>
            </a:r>
            <a:r>
              <a:rPr sz="2800" spc="28" dirty="0">
                <a:solidFill>
                  <a:srgbClr val="010101"/>
                </a:solidFill>
                <a:cs typeface="Arial"/>
              </a:rPr>
              <a:t>' </a:t>
            </a:r>
            <a:r>
              <a:rPr sz="2800" spc="103" dirty="0">
                <a:solidFill>
                  <a:srgbClr val="010101"/>
                </a:solidFill>
                <a:cs typeface="Arial"/>
              </a:rPr>
              <a:t>defined </a:t>
            </a:r>
            <a:r>
              <a:rPr sz="2800" spc="136" dirty="0">
                <a:solidFill>
                  <a:srgbClr val="010101"/>
                </a:solidFill>
                <a:cs typeface="Arial"/>
              </a:rPr>
              <a:t>other </a:t>
            </a:r>
            <a:r>
              <a:rPr sz="2800" spc="98" dirty="0">
                <a:solidFill>
                  <a:srgbClr val="010101"/>
                </a:solidFill>
                <a:cs typeface="Arial"/>
              </a:rPr>
              <a:t>cultures </a:t>
            </a:r>
            <a:r>
              <a:rPr sz="2800" spc="80" dirty="0">
                <a:solidFill>
                  <a:srgbClr val="010101"/>
                </a:solidFill>
                <a:cs typeface="Arial"/>
              </a:rPr>
              <a:t>by </a:t>
            </a:r>
            <a:r>
              <a:rPr sz="2800" spc="145" dirty="0">
                <a:solidFill>
                  <a:srgbClr val="010101"/>
                </a:solidFill>
                <a:cs typeface="Arial"/>
              </a:rPr>
              <a:t>their  </a:t>
            </a:r>
            <a:r>
              <a:rPr sz="2800" spc="94" dirty="0">
                <a:solidFill>
                  <a:srgbClr val="010101"/>
                </a:solidFill>
                <a:cs typeface="Arial"/>
              </a:rPr>
              <a:t>relationship </a:t>
            </a:r>
            <a:r>
              <a:rPr sz="2800" spc="89" dirty="0">
                <a:solidFill>
                  <a:srgbClr val="010101"/>
                </a:solidFill>
                <a:cs typeface="Arial"/>
              </a:rPr>
              <a:t>to </a:t>
            </a:r>
            <a:r>
              <a:rPr sz="2800" spc="66" dirty="0">
                <a:solidFill>
                  <a:srgbClr val="010101"/>
                </a:solidFill>
                <a:cs typeface="Arial"/>
              </a:rPr>
              <a:t>Europe</a:t>
            </a:r>
            <a:r>
              <a:rPr sz="2800" spc="202" dirty="0">
                <a:solidFill>
                  <a:srgbClr val="010101"/>
                </a:solidFill>
                <a:cs typeface="Arial"/>
              </a:rPr>
              <a:t> </a:t>
            </a:r>
            <a:r>
              <a:rPr sz="2800" spc="-42" dirty="0">
                <a:solidFill>
                  <a:srgbClr val="010101"/>
                </a:solidFill>
                <a:cs typeface="Arial"/>
              </a:rPr>
              <a:t>as</a:t>
            </a:r>
            <a:r>
              <a:rPr sz="2800" spc="-75" dirty="0">
                <a:solidFill>
                  <a:srgbClr val="010101"/>
                </a:solidFill>
                <a:cs typeface="Arial"/>
              </a:rPr>
              <a:t> </a:t>
            </a:r>
            <a:r>
              <a:rPr sz="2800" spc="-38" dirty="0">
                <a:solidFill>
                  <a:srgbClr val="010101"/>
                </a:solidFill>
                <a:cs typeface="Arial"/>
              </a:rPr>
              <a:t>the	</a:t>
            </a:r>
            <a:r>
              <a:rPr sz="2800" spc="113" dirty="0">
                <a:solidFill>
                  <a:srgbClr val="010101"/>
                </a:solidFill>
                <a:cs typeface="Arial"/>
              </a:rPr>
              <a:t>centre</a:t>
            </a:r>
            <a:endParaRPr sz="2800" dirty="0">
              <a:cs typeface="Arial"/>
            </a:endParaRPr>
          </a:p>
        </p:txBody>
      </p:sp>
    </p:spTree>
    <p:extLst>
      <p:ext uri="{BB962C8B-B14F-4D97-AF65-F5344CB8AC3E}">
        <p14:creationId xmlns:p14="http://schemas.microsoft.com/office/powerpoint/2010/main" val="87619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8601" y="373225"/>
            <a:ext cx="3588787" cy="5728996"/>
          </a:xfrm>
        </p:spPr>
        <p:txBody>
          <a:bodyPr/>
          <a:lstStyle/>
          <a:p>
            <a:pPr marL="0" indent="0">
              <a:buNone/>
            </a:pPr>
            <a:r>
              <a:rPr lang="en-US" dirty="0"/>
              <a:t>"My painting is visible images which conceal nothing; they evoke mystery and, indeed, when one sees one of my pictures, one asks oneself this simple question '</a:t>
            </a:r>
            <a:r>
              <a:rPr lang="en-US" i="1" dirty="0"/>
              <a:t>What does that mean?</a:t>
            </a:r>
            <a:r>
              <a:rPr lang="en-US" dirty="0"/>
              <a:t>' </a:t>
            </a:r>
            <a:r>
              <a:rPr lang="en-US" b="1" dirty="0"/>
              <a:t>It does not mean anything</a:t>
            </a:r>
            <a:r>
              <a:rPr lang="en-US" dirty="0"/>
              <a:t>, because mystery means nothing either, it is unknowable."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37079" cy="6858000"/>
          </a:xfrm>
          <a:prstGeom prst="rect">
            <a:avLst/>
          </a:prstGeom>
        </p:spPr>
      </p:pic>
      <p:sp>
        <p:nvSpPr>
          <p:cNvPr id="5" name="TextBox 4"/>
          <p:cNvSpPr txBox="1"/>
          <p:nvPr/>
        </p:nvSpPr>
        <p:spPr>
          <a:xfrm>
            <a:off x="5368601" y="6373191"/>
            <a:ext cx="3302000" cy="369332"/>
          </a:xfrm>
          <a:prstGeom prst="rect">
            <a:avLst/>
          </a:prstGeom>
          <a:noFill/>
        </p:spPr>
        <p:txBody>
          <a:bodyPr wrap="square" rtlCol="0">
            <a:spAutoFit/>
          </a:bodyPr>
          <a:lstStyle/>
          <a:p>
            <a:r>
              <a:rPr lang="en-US" dirty="0" smtClean="0"/>
              <a:t>The Son of Man </a:t>
            </a:r>
            <a:r>
              <a:rPr lang="mr-IN" dirty="0" smtClean="0"/>
              <a:t>–</a:t>
            </a:r>
            <a:r>
              <a:rPr lang="en-US" dirty="0" smtClean="0"/>
              <a:t> Rene Magritte</a:t>
            </a:r>
            <a:endParaRPr lang="en-US" dirty="0"/>
          </a:p>
        </p:txBody>
      </p:sp>
    </p:spTree>
    <p:extLst>
      <p:ext uri="{BB962C8B-B14F-4D97-AF65-F5344CB8AC3E}">
        <p14:creationId xmlns:p14="http://schemas.microsoft.com/office/powerpoint/2010/main" val="253390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4625" y="502028"/>
            <a:ext cx="2705100" cy="677108"/>
          </a:xfrm>
          <a:prstGeom prst="rect">
            <a:avLst/>
          </a:prstGeom>
        </p:spPr>
        <p:txBody>
          <a:bodyPr vert="horz" wrap="square" lIns="0" tIns="0" rIns="0" bIns="0" rtlCol="0" anchor="ctr">
            <a:spAutoFit/>
          </a:bodyPr>
          <a:lstStyle/>
          <a:p>
            <a:pPr marL="11906">
              <a:lnSpc>
                <a:spcPct val="100000"/>
              </a:lnSpc>
            </a:pPr>
            <a:r>
              <a:rPr spc="-84" dirty="0"/>
              <a:t>Stereotypes</a:t>
            </a:r>
          </a:p>
        </p:txBody>
      </p:sp>
      <p:sp>
        <p:nvSpPr>
          <p:cNvPr id="3" name="object 3"/>
          <p:cNvSpPr txBox="1"/>
          <p:nvPr/>
        </p:nvSpPr>
        <p:spPr>
          <a:xfrm>
            <a:off x="532048" y="1600281"/>
            <a:ext cx="7846813" cy="3021533"/>
          </a:xfrm>
          <a:prstGeom prst="rect">
            <a:avLst/>
          </a:prstGeom>
        </p:spPr>
        <p:txBody>
          <a:bodyPr vert="horz" wrap="square" lIns="0" tIns="66675" rIns="0" bIns="0" rtlCol="0">
            <a:spAutoFit/>
          </a:bodyPr>
          <a:lstStyle/>
          <a:p>
            <a:pPr marL="366117" indent="-354211">
              <a:spcBef>
                <a:spcPts val="525"/>
              </a:spcBef>
              <a:buChar char="•"/>
              <a:tabLst>
                <a:tab pos="361355" algn="l"/>
                <a:tab pos="361950" algn="l"/>
              </a:tabLst>
            </a:pPr>
            <a:r>
              <a:rPr sz="2800" spc="66" dirty="0">
                <a:cs typeface="Arial"/>
              </a:rPr>
              <a:t>An </a:t>
            </a:r>
            <a:r>
              <a:rPr sz="2800" spc="117" dirty="0">
                <a:cs typeface="Arial"/>
              </a:rPr>
              <a:t>oversimplified </a:t>
            </a:r>
            <a:r>
              <a:rPr sz="2800" spc="75" dirty="0">
                <a:cs typeface="Arial"/>
              </a:rPr>
              <a:t>version </a:t>
            </a:r>
            <a:r>
              <a:rPr sz="2800" spc="66" dirty="0">
                <a:cs typeface="Arial"/>
              </a:rPr>
              <a:t>of </a:t>
            </a:r>
            <a:r>
              <a:rPr lang="en-US" sz="2800" spc="-94" dirty="0" smtClean="0">
                <a:cs typeface="Arial"/>
              </a:rPr>
              <a:t>a </a:t>
            </a:r>
            <a:r>
              <a:rPr sz="2800" spc="122" dirty="0" smtClean="0">
                <a:cs typeface="Arial"/>
              </a:rPr>
              <a:t>presentation</a:t>
            </a:r>
            <a:endParaRPr sz="2800" dirty="0">
              <a:cs typeface="Arial"/>
            </a:endParaRPr>
          </a:p>
          <a:p>
            <a:pPr marL="366117" marR="278606" indent="-1786">
              <a:lnSpc>
                <a:spcPct val="114399"/>
              </a:lnSpc>
              <a:spcBef>
                <a:spcPts val="141"/>
              </a:spcBef>
            </a:pPr>
            <a:r>
              <a:rPr sz="2800" spc="-33" dirty="0">
                <a:cs typeface="Arial"/>
              </a:rPr>
              <a:t>is </a:t>
            </a:r>
            <a:r>
              <a:rPr sz="2800" spc="56" dirty="0">
                <a:cs typeface="Arial"/>
              </a:rPr>
              <a:t>called </a:t>
            </a:r>
            <a:r>
              <a:rPr sz="2800" spc="-94" dirty="0">
                <a:cs typeface="Arial"/>
              </a:rPr>
              <a:t>a </a:t>
            </a:r>
            <a:r>
              <a:rPr sz="2800" b="1" spc="84" dirty="0">
                <a:cs typeface="Arial"/>
              </a:rPr>
              <a:t>stereotype</a:t>
            </a:r>
            <a:r>
              <a:rPr sz="2800" i="1" spc="84" dirty="0">
                <a:cs typeface="Arial"/>
              </a:rPr>
              <a:t>. </a:t>
            </a:r>
            <a:r>
              <a:rPr sz="2800" spc="-19" dirty="0">
                <a:cs typeface="Arial"/>
              </a:rPr>
              <a:t>These </a:t>
            </a:r>
            <a:r>
              <a:rPr sz="2800" spc="14" dirty="0">
                <a:cs typeface="Arial"/>
              </a:rPr>
              <a:t>can </a:t>
            </a:r>
            <a:r>
              <a:rPr sz="2800" spc="145" dirty="0">
                <a:cs typeface="Arial"/>
              </a:rPr>
              <a:t>often </a:t>
            </a:r>
            <a:r>
              <a:rPr sz="2800" spc="103" dirty="0">
                <a:cs typeface="Arial"/>
              </a:rPr>
              <a:t>be  </a:t>
            </a:r>
            <a:r>
              <a:rPr sz="2800" spc="127" dirty="0">
                <a:cs typeface="Arial"/>
              </a:rPr>
              <a:t>quite </a:t>
            </a:r>
            <a:r>
              <a:rPr sz="2800" spc="75" dirty="0">
                <a:cs typeface="Arial"/>
              </a:rPr>
              <a:t>negative </a:t>
            </a:r>
            <a:r>
              <a:rPr sz="2800" spc="-136" dirty="0">
                <a:cs typeface="Arial"/>
              </a:rPr>
              <a:t>as </a:t>
            </a:r>
            <a:r>
              <a:rPr sz="2800" spc="127" dirty="0">
                <a:cs typeface="Arial"/>
              </a:rPr>
              <a:t>they </a:t>
            </a:r>
            <a:r>
              <a:rPr sz="2800" spc="188" dirty="0">
                <a:cs typeface="Arial"/>
              </a:rPr>
              <a:t>don't </a:t>
            </a:r>
            <a:r>
              <a:rPr sz="2800" spc="61" dirty="0">
                <a:cs typeface="Arial"/>
              </a:rPr>
              <a:t>give </a:t>
            </a:r>
            <a:r>
              <a:rPr sz="2800" spc="-94" dirty="0" smtClean="0">
                <a:cs typeface="Arial"/>
              </a:rPr>
              <a:t>a</a:t>
            </a:r>
            <a:r>
              <a:rPr lang="en-US" sz="2800" spc="-94" dirty="0" smtClean="0">
                <a:cs typeface="Arial"/>
              </a:rPr>
              <a:t> </a:t>
            </a:r>
            <a:r>
              <a:rPr sz="2800" spc="-506" dirty="0" smtClean="0">
                <a:cs typeface="Arial"/>
              </a:rPr>
              <a:t> </a:t>
            </a:r>
            <a:r>
              <a:rPr sz="2800" spc="89" dirty="0">
                <a:cs typeface="Arial"/>
              </a:rPr>
              <a:t>detailed,  </a:t>
            </a:r>
            <a:r>
              <a:rPr sz="2800" spc="52" dirty="0">
                <a:cs typeface="Arial"/>
              </a:rPr>
              <a:t>accurate </a:t>
            </a:r>
            <a:r>
              <a:rPr sz="2800" spc="103" dirty="0">
                <a:cs typeface="Arial"/>
              </a:rPr>
              <a:t>portrayal </a:t>
            </a:r>
            <a:r>
              <a:rPr sz="2800" spc="98" dirty="0">
                <a:cs typeface="Arial"/>
              </a:rPr>
              <a:t>of </a:t>
            </a:r>
            <a:r>
              <a:rPr sz="2800" spc="113" dirty="0">
                <a:cs typeface="Arial"/>
              </a:rPr>
              <a:t>the</a:t>
            </a:r>
            <a:r>
              <a:rPr sz="2800" spc="14" dirty="0">
                <a:cs typeface="Arial"/>
              </a:rPr>
              <a:t> </a:t>
            </a:r>
            <a:r>
              <a:rPr sz="2800" spc="238" dirty="0">
                <a:cs typeface="Arial"/>
              </a:rPr>
              <a:t>truth</a:t>
            </a:r>
            <a:endParaRPr sz="2800" dirty="0">
              <a:cs typeface="Arial"/>
            </a:endParaRPr>
          </a:p>
          <a:p>
            <a:pPr marL="366117" marR="678061" indent="-354211">
              <a:lnSpc>
                <a:spcPct val="114399"/>
              </a:lnSpc>
              <a:spcBef>
                <a:spcPts val="703"/>
              </a:spcBef>
              <a:buChar char="•"/>
              <a:tabLst>
                <a:tab pos="352425" algn="l"/>
                <a:tab pos="353020" algn="l"/>
              </a:tabLst>
            </a:pPr>
            <a:r>
              <a:rPr sz="2800" spc="-19" dirty="0">
                <a:cs typeface="Arial"/>
              </a:rPr>
              <a:t>These </a:t>
            </a:r>
            <a:r>
              <a:rPr sz="2800" spc="113" dirty="0">
                <a:cs typeface="Arial"/>
              </a:rPr>
              <a:t>representations </a:t>
            </a:r>
            <a:r>
              <a:rPr sz="2800" spc="80" dirty="0">
                <a:cs typeface="Arial"/>
              </a:rPr>
              <a:t>are </a:t>
            </a:r>
            <a:r>
              <a:rPr sz="2800" spc="28" dirty="0">
                <a:cs typeface="Arial"/>
              </a:rPr>
              <a:t>used </a:t>
            </a:r>
            <a:r>
              <a:rPr sz="2800" spc="103" dirty="0">
                <a:cs typeface="Arial"/>
              </a:rPr>
              <a:t>mostly</a:t>
            </a:r>
            <a:r>
              <a:rPr sz="2800" spc="-295" dirty="0">
                <a:cs typeface="Arial"/>
              </a:rPr>
              <a:t> </a:t>
            </a:r>
            <a:r>
              <a:rPr sz="2800" spc="84" dirty="0">
                <a:cs typeface="Arial"/>
              </a:rPr>
              <a:t>in  advertising</a:t>
            </a:r>
            <a:endParaRPr sz="2800" dirty="0">
              <a:cs typeface="Arial"/>
            </a:endParaRPr>
          </a:p>
        </p:txBody>
      </p:sp>
    </p:spTree>
    <p:extLst>
      <p:ext uri="{BB962C8B-B14F-4D97-AF65-F5344CB8AC3E}">
        <p14:creationId xmlns:p14="http://schemas.microsoft.com/office/powerpoint/2010/main" val="87426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a:t>visual </a:t>
            </a:r>
            <a:r>
              <a:rPr lang="en-US" sz="480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49036"/>
            <a:ext cx="7886700" cy="3077503"/>
          </a:xfrm>
        </p:spPr>
        <p:txBody>
          <a:bodyPr/>
          <a:lstStyle/>
          <a:p>
            <a:pPr marL="0" indent="0">
              <a:buNone/>
            </a:pPr>
            <a:r>
              <a:rPr lang="en-US" dirty="0"/>
              <a:t>We </a:t>
            </a:r>
            <a:r>
              <a:rPr lang="en-US" dirty="0" smtClean="0"/>
              <a:t>are surrounded </a:t>
            </a:r>
            <a:r>
              <a:rPr lang="en-US" dirty="0"/>
              <a:t>by different sorts of visual technologies </a:t>
            </a:r>
            <a:r>
              <a:rPr lang="en-US" dirty="0" smtClean="0"/>
              <a:t>- </a:t>
            </a:r>
            <a:r>
              <a:rPr lang="en-US" dirty="0"/>
              <a:t>photography, </a:t>
            </a:r>
            <a:r>
              <a:rPr lang="en-US" dirty="0" smtClean="0"/>
              <a:t>film, </a:t>
            </a:r>
            <a:r>
              <a:rPr lang="en-US" dirty="0"/>
              <a:t>video, digital graphics, television, acrylics, for </a:t>
            </a:r>
            <a:r>
              <a:rPr lang="en-US" dirty="0" smtClean="0"/>
              <a:t>example, </a:t>
            </a:r>
            <a:r>
              <a:rPr lang="en-US" dirty="0" err="1" smtClean="0"/>
              <a:t>tv</a:t>
            </a:r>
            <a:r>
              <a:rPr lang="en-US" dirty="0" smtClean="0"/>
              <a:t> </a:t>
            </a:r>
            <a:r>
              <a:rPr lang="en-US" dirty="0" err="1"/>
              <a:t>programmes</a:t>
            </a:r>
            <a:r>
              <a:rPr lang="en-US" dirty="0"/>
              <a:t>, advertisements, snapshots, public sculpture, movies, surveillance video footage, newspaper pictures, paintings.</a:t>
            </a:r>
          </a:p>
        </p:txBody>
      </p:sp>
      <p:sp>
        <p:nvSpPr>
          <p:cNvPr id="5" name="TextBox 4"/>
          <p:cNvSpPr txBox="1"/>
          <p:nvPr/>
        </p:nvSpPr>
        <p:spPr>
          <a:xfrm>
            <a:off x="628650" y="3997234"/>
            <a:ext cx="7916091" cy="2123658"/>
          </a:xfrm>
          <a:prstGeom prst="rect">
            <a:avLst/>
          </a:prstGeom>
          <a:noFill/>
        </p:spPr>
        <p:txBody>
          <a:bodyPr wrap="square" rtlCol="0">
            <a:spAutoFit/>
          </a:bodyPr>
          <a:lstStyle/>
          <a:p>
            <a:r>
              <a:rPr lang="en-US" sz="4800" b="1" dirty="0" smtClean="0"/>
              <a:t>But</a:t>
            </a:r>
            <a:r>
              <a:rPr lang="en-US" sz="2800" dirty="0" smtClean="0"/>
              <a:t>, these images are never interpreting the world, they display it in very particular ways. Thus a distinction is sometimes made between </a:t>
            </a:r>
            <a:r>
              <a:rPr lang="en-US" sz="2800" b="1" dirty="0" smtClean="0"/>
              <a:t>vision</a:t>
            </a:r>
            <a:r>
              <a:rPr lang="en-US" sz="2800" dirty="0" smtClean="0"/>
              <a:t> and </a:t>
            </a:r>
            <a:r>
              <a:rPr lang="en-US" sz="2800" b="1" dirty="0" err="1" smtClean="0"/>
              <a:t>visuality</a:t>
            </a:r>
            <a:r>
              <a:rPr lang="en-US" sz="2800" dirty="0" smtClean="0"/>
              <a:t>.</a:t>
            </a:r>
            <a:endParaRPr lang="en-US" sz="2800" dirty="0"/>
          </a:p>
        </p:txBody>
      </p:sp>
    </p:spTree>
    <p:extLst>
      <p:ext uri="{BB962C8B-B14F-4D97-AF65-F5344CB8AC3E}">
        <p14:creationId xmlns:p14="http://schemas.microsoft.com/office/powerpoint/2010/main" val="1163752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49036"/>
            <a:ext cx="7886700" cy="3077503"/>
          </a:xfrm>
        </p:spPr>
        <p:txBody>
          <a:bodyPr>
            <a:noAutofit/>
          </a:bodyPr>
          <a:lstStyle/>
          <a:p>
            <a:pPr marL="0" indent="0">
              <a:buNone/>
            </a:pPr>
            <a:r>
              <a:rPr lang="en-US" b="1" dirty="0" smtClean="0"/>
              <a:t>Vision</a:t>
            </a:r>
            <a:r>
              <a:rPr lang="en-US" dirty="0" smtClean="0"/>
              <a:t> is what the human eye is physiologically capable of seeing (although it must be noted that ideas about that capability have changed historically and will most likely continue to change (</a:t>
            </a:r>
            <a:r>
              <a:rPr lang="en-US" dirty="0" err="1" smtClean="0"/>
              <a:t>Crary</a:t>
            </a:r>
            <a:r>
              <a:rPr lang="en-US" dirty="0" smtClean="0"/>
              <a:t>, 1992).</a:t>
            </a:r>
          </a:p>
          <a:p>
            <a:pPr marL="0" indent="0">
              <a:buNone/>
            </a:pPr>
            <a:endParaRPr lang="en-US" dirty="0"/>
          </a:p>
          <a:p>
            <a:pPr marL="0" indent="0">
              <a:buNone/>
            </a:pPr>
            <a:r>
              <a:rPr lang="en-US" b="1" dirty="0" err="1" smtClean="0"/>
              <a:t>Visuality</a:t>
            </a:r>
            <a:r>
              <a:rPr lang="en-US" dirty="0" smtClean="0"/>
              <a:t> refers to way in which vision is constructed in various way: “how we see, how we are able, allowed, or made to see, and how we see this seeing and the unseeing </a:t>
            </a:r>
            <a:r>
              <a:rPr lang="en-US" dirty="0" err="1" smtClean="0"/>
              <a:t>therin</a:t>
            </a:r>
            <a:r>
              <a:rPr lang="en-US" dirty="0" smtClean="0"/>
              <a:t>” (Foster, 1988). </a:t>
            </a:r>
          </a:p>
        </p:txBody>
      </p:sp>
    </p:spTree>
    <p:extLst>
      <p:ext uri="{BB962C8B-B14F-4D97-AF65-F5344CB8AC3E}">
        <p14:creationId xmlns:p14="http://schemas.microsoft.com/office/powerpoint/2010/main" val="172262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49036"/>
            <a:ext cx="7886700" cy="3077503"/>
          </a:xfrm>
        </p:spPr>
        <p:txBody>
          <a:bodyPr>
            <a:noAutofit/>
          </a:bodyPr>
          <a:lstStyle/>
          <a:p>
            <a:r>
              <a:rPr lang="en-US" dirty="0" smtClean="0"/>
              <a:t>Takes images seriously</a:t>
            </a:r>
          </a:p>
          <a:p>
            <a:r>
              <a:rPr lang="en-US" dirty="0" smtClean="0"/>
              <a:t>Thinks about the social conditions and effects of visual objects</a:t>
            </a:r>
          </a:p>
          <a:p>
            <a:r>
              <a:rPr lang="en-US" dirty="0" smtClean="0"/>
              <a:t>Considers your own way of looking at images</a:t>
            </a:r>
            <a:endParaRPr lang="en-US" dirty="0"/>
          </a:p>
        </p:txBody>
      </p:sp>
    </p:spTree>
    <p:extLst>
      <p:ext uri="{BB962C8B-B14F-4D97-AF65-F5344CB8AC3E}">
        <p14:creationId xmlns:p14="http://schemas.microsoft.com/office/powerpoint/2010/main" val="37635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88225"/>
            <a:ext cx="7886700" cy="4607626"/>
          </a:xfrm>
        </p:spPr>
        <p:txBody>
          <a:bodyPr>
            <a:noAutofit/>
          </a:bodyPr>
          <a:lstStyle/>
          <a:p>
            <a:pPr marL="0" indent="0">
              <a:buNone/>
            </a:pPr>
            <a:r>
              <a:rPr lang="en-US" dirty="0"/>
              <a:t>Interpretations of visual images broadly concur that there are three </a:t>
            </a:r>
            <a:r>
              <a:rPr lang="en-US" b="1" dirty="0"/>
              <a:t>sites</a:t>
            </a:r>
            <a:r>
              <a:rPr lang="en-US" dirty="0"/>
              <a:t> at which the meanings of an image are </a:t>
            </a:r>
            <a:r>
              <a:rPr lang="en-US" dirty="0" smtClean="0"/>
              <a:t>made.</a:t>
            </a:r>
          </a:p>
          <a:p>
            <a:pPr marL="0" indent="0">
              <a:buNone/>
            </a:pPr>
            <a:r>
              <a:rPr lang="en-US" dirty="0" smtClean="0"/>
              <a:t>They are :</a:t>
            </a:r>
          </a:p>
          <a:p>
            <a:r>
              <a:rPr lang="en-US" dirty="0" smtClean="0"/>
              <a:t>the </a:t>
            </a:r>
            <a:r>
              <a:rPr lang="en-US" dirty="0"/>
              <a:t>site(s) of the </a:t>
            </a:r>
            <a:r>
              <a:rPr lang="en-US" b="1" dirty="0"/>
              <a:t>production</a:t>
            </a:r>
            <a:r>
              <a:rPr lang="en-US" dirty="0"/>
              <a:t> of an image, </a:t>
            </a:r>
            <a:endParaRPr lang="en-US" dirty="0" smtClean="0"/>
          </a:p>
          <a:p>
            <a:r>
              <a:rPr lang="en-US" dirty="0" smtClean="0"/>
              <a:t>the </a:t>
            </a:r>
            <a:r>
              <a:rPr lang="en-US" dirty="0"/>
              <a:t>site of the </a:t>
            </a:r>
            <a:r>
              <a:rPr lang="en-US" b="1" dirty="0"/>
              <a:t>image</a:t>
            </a:r>
            <a:r>
              <a:rPr lang="en-US" dirty="0"/>
              <a:t> itself, </a:t>
            </a:r>
            <a:endParaRPr lang="en-US" dirty="0" smtClean="0"/>
          </a:p>
          <a:p>
            <a:r>
              <a:rPr lang="en-US" dirty="0" smtClean="0"/>
              <a:t>the </a:t>
            </a:r>
            <a:r>
              <a:rPr lang="en-US" dirty="0"/>
              <a:t>site(s) where it is seen by various </a:t>
            </a:r>
            <a:r>
              <a:rPr lang="en-US" b="1" dirty="0"/>
              <a:t>audiences</a:t>
            </a:r>
            <a:r>
              <a:rPr lang="en-US" dirty="0"/>
              <a:t>.</a:t>
            </a:r>
            <a:endParaRPr lang="en-US" dirty="0"/>
          </a:p>
        </p:txBody>
      </p:sp>
    </p:spTree>
    <p:extLst>
      <p:ext uri="{BB962C8B-B14F-4D97-AF65-F5344CB8AC3E}">
        <p14:creationId xmlns:p14="http://schemas.microsoft.com/office/powerpoint/2010/main" val="177108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sp>
        <p:nvSpPr>
          <p:cNvPr id="3" name="Content Placeholder 2"/>
          <p:cNvSpPr>
            <a:spLocks noGrp="1"/>
          </p:cNvSpPr>
          <p:nvPr>
            <p:ph idx="1"/>
          </p:nvPr>
        </p:nvSpPr>
        <p:spPr>
          <a:xfrm>
            <a:off x="628650" y="1388225"/>
            <a:ext cx="7886700" cy="4607626"/>
          </a:xfrm>
        </p:spPr>
        <p:txBody>
          <a:bodyPr>
            <a:noAutofit/>
          </a:bodyPr>
          <a:lstStyle/>
          <a:p>
            <a:pPr marL="0" indent="0">
              <a:buNone/>
            </a:pPr>
            <a:r>
              <a:rPr lang="en-US" b="1" dirty="0" smtClean="0"/>
              <a:t>Production</a:t>
            </a:r>
          </a:p>
          <a:p>
            <a:r>
              <a:rPr lang="en-US" dirty="0"/>
              <a:t>All visual representations are made in one way or another, and the circumstances of their production may contribute towards the effect they have</a:t>
            </a:r>
            <a:r>
              <a:rPr lang="en-US" dirty="0" smtClean="0"/>
              <a:t>.</a:t>
            </a:r>
          </a:p>
          <a:p>
            <a:r>
              <a:rPr lang="en-US" dirty="0" smtClean="0"/>
              <a:t>Some would </a:t>
            </a:r>
            <a:r>
              <a:rPr lang="en-US" dirty="0"/>
              <a:t>argue that the </a:t>
            </a:r>
            <a:r>
              <a:rPr lang="en-US" b="1" dirty="0"/>
              <a:t>technologies</a:t>
            </a:r>
            <a:r>
              <a:rPr lang="en-US" dirty="0"/>
              <a:t> used in the making of an image determine its form, meaning and effect. </a:t>
            </a:r>
            <a:endParaRPr lang="en-US" dirty="0" smtClean="0"/>
          </a:p>
          <a:p>
            <a:r>
              <a:rPr lang="en-US" dirty="0" smtClean="0"/>
              <a:t>Clearly</a:t>
            </a:r>
            <a:r>
              <a:rPr lang="en-US" dirty="0"/>
              <a:t>, visual technologies do matter to how an image looks and therefore to what it might do and what might be done to it.</a:t>
            </a:r>
            <a:endParaRPr lang="en-US" dirty="0"/>
          </a:p>
        </p:txBody>
      </p:sp>
    </p:spTree>
    <p:extLst>
      <p:ext uri="{BB962C8B-B14F-4D97-AF65-F5344CB8AC3E}">
        <p14:creationId xmlns:p14="http://schemas.microsoft.com/office/powerpoint/2010/main" val="164548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80"/>
            <a:ext cx="7886700" cy="693408"/>
          </a:xfrm>
        </p:spPr>
        <p:txBody>
          <a:bodyPr>
            <a:noAutofit/>
          </a:bodyPr>
          <a:lstStyle/>
          <a:p>
            <a:r>
              <a:rPr lang="en-US" sz="4800" dirty="0" smtClean="0"/>
              <a:t>Researching </a:t>
            </a:r>
            <a:r>
              <a:rPr lang="en-US" sz="4800" dirty="0"/>
              <a:t>visual </a:t>
            </a:r>
            <a:r>
              <a:rPr lang="en-US" sz="4800" dirty="0" smtClean="0"/>
              <a:t>materials</a:t>
            </a:r>
            <a:endParaRPr lang="en-US" sz="9600" b="1" dirty="0">
              <a:latin typeface="Arial Black" charset="0"/>
              <a:ea typeface="Arial Black" charset="0"/>
              <a:cs typeface="Arial Black" charset="0"/>
            </a:endParaRPr>
          </a:p>
        </p:txBody>
      </p:sp>
      <p:pic>
        <p:nvPicPr>
          <p:cNvPr id="5" name="Picture 4"/>
          <p:cNvPicPr>
            <a:picLocks noChangeAspect="1"/>
          </p:cNvPicPr>
          <p:nvPr/>
        </p:nvPicPr>
        <p:blipFill>
          <a:blip r:embed="rId2"/>
          <a:stretch>
            <a:fillRect/>
          </a:stretch>
        </p:blipFill>
        <p:spPr>
          <a:xfrm>
            <a:off x="740616" y="1440044"/>
            <a:ext cx="5817362" cy="4820795"/>
          </a:xfrm>
          <a:prstGeom prst="rect">
            <a:avLst/>
          </a:prstGeom>
        </p:spPr>
      </p:pic>
      <p:sp>
        <p:nvSpPr>
          <p:cNvPr id="6" name="TextBox 5"/>
          <p:cNvSpPr txBox="1"/>
          <p:nvPr/>
        </p:nvSpPr>
        <p:spPr>
          <a:xfrm>
            <a:off x="7072604" y="5896947"/>
            <a:ext cx="1063690" cy="369332"/>
          </a:xfrm>
          <a:prstGeom prst="rect">
            <a:avLst/>
          </a:prstGeom>
          <a:noFill/>
        </p:spPr>
        <p:txBody>
          <a:bodyPr wrap="square" rtlCol="0">
            <a:spAutoFit/>
          </a:bodyPr>
          <a:lstStyle/>
          <a:p>
            <a:r>
              <a:rPr lang="en-US" dirty="0" smtClean="0"/>
              <a:t>Cr. 1948</a:t>
            </a:r>
            <a:endParaRPr lang="en-US" dirty="0"/>
          </a:p>
        </p:txBody>
      </p:sp>
    </p:spTree>
    <p:extLst>
      <p:ext uri="{BB962C8B-B14F-4D97-AF65-F5344CB8AC3E}">
        <p14:creationId xmlns:p14="http://schemas.microsoft.com/office/powerpoint/2010/main" val="50395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png"/></Relationships>
</file>

<file path=ppt/webextensions/webextension1.xml><?xml version="1.0" encoding="utf-8"?>
<we:webextension xmlns:we="http://schemas.microsoft.com/office/webextensions/webextension/2010/11" id="{79271405-FD4E-804F-9ADF-072D9354EB63}">
  <we:reference id="wa104221182" version="2.0.0.0" store="en-US" storeType="OMEX"/>
  <we:alternateReferences>
    <we:reference id="WA104221182" version="2.0.0.0" store="WA104221182" storeType="OMEX"/>
  </we:alternateReferences>
  <we:properties>
    <we:property name="vid" value="&quot;https://www.youtube.com/watch?v=MPQSN3fNLF4&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1359</TotalTime>
  <Words>1096</Words>
  <Application>Microsoft Macintosh PowerPoint</Application>
  <PresentationFormat>On-screen Show (4:3)</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Black</vt:lpstr>
      <vt:lpstr>Calibri</vt:lpstr>
      <vt:lpstr>Calibri Light</vt:lpstr>
      <vt:lpstr>Mangal</vt:lpstr>
      <vt:lpstr>Arial</vt:lpstr>
      <vt:lpstr>Times New Roman</vt:lpstr>
      <vt:lpstr>Office Theme</vt:lpstr>
      <vt:lpstr>PowerPoint Presentation</vt:lpstr>
      <vt:lpstr>Researching visual materials </vt:lpstr>
      <vt:lpstr>PowerPoint Presentation</vt:lpstr>
      <vt:lpstr>Researching visual materials</vt:lpstr>
      <vt:lpstr>Researching visual materials</vt:lpstr>
      <vt:lpstr>Researching visual materials</vt:lpstr>
      <vt:lpstr>Researching visual materials</vt:lpstr>
      <vt:lpstr>Researching visual materials</vt:lpstr>
      <vt:lpstr>Researching visual materials</vt:lpstr>
      <vt:lpstr>Researching visual materials</vt:lpstr>
      <vt:lpstr>Researching visual materials</vt:lpstr>
      <vt:lpstr>Researching visual materials</vt:lpstr>
      <vt:lpstr>Researching visual materials</vt:lpstr>
      <vt:lpstr>PowerPoint Presentation</vt:lpstr>
      <vt:lpstr>PowerPoint Presentation</vt:lpstr>
      <vt:lpstr>PowerPoint Presentation</vt:lpstr>
      <vt:lpstr>PowerPoint Presentation</vt:lpstr>
      <vt:lpstr>PowerPoint Presentation</vt:lpstr>
      <vt:lpstr>Representation</vt:lpstr>
      <vt:lpstr>Representation</vt:lpstr>
      <vt:lpstr>Representation</vt:lpstr>
      <vt:lpstr>Representation Life Cycle</vt:lpstr>
      <vt:lpstr>PowerPoint Presentation</vt:lpstr>
      <vt:lpstr>PowerPoint Presentation</vt:lpstr>
      <vt:lpstr>PowerPoint Presentation</vt:lpstr>
      <vt:lpstr>PowerPoint Presentation</vt:lpstr>
      <vt:lpstr>PowerPoint Presentation</vt:lpstr>
      <vt:lpstr>PowerPoint Presentation</vt:lpstr>
      <vt:lpstr>Representation &amp; Ethnicity</vt:lpstr>
      <vt:lpstr>Stereotypes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dc:title>
  <dc:creator>tony lim</dc:creator>
  <cp:lastModifiedBy>tony lim</cp:lastModifiedBy>
  <cp:revision>39</cp:revision>
  <dcterms:created xsi:type="dcterms:W3CDTF">2017-02-17T10:11:34Z</dcterms:created>
  <dcterms:modified xsi:type="dcterms:W3CDTF">2017-02-18T08:51:34Z</dcterms:modified>
</cp:coreProperties>
</file>